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271" r:id="rId3"/>
    <p:sldId id="260" r:id="rId4"/>
    <p:sldId id="290" r:id="rId5"/>
    <p:sldId id="294" r:id="rId6"/>
    <p:sldId id="295" r:id="rId7"/>
    <p:sldId id="296" r:id="rId8"/>
    <p:sldId id="286" r:id="rId9"/>
    <p:sldId id="261" r:id="rId10"/>
    <p:sldId id="272" r:id="rId11"/>
    <p:sldId id="262" r:id="rId12"/>
    <p:sldId id="259" r:id="rId13"/>
    <p:sldId id="263" r:id="rId14"/>
    <p:sldId id="265" r:id="rId15"/>
    <p:sldId id="285" r:id="rId16"/>
    <p:sldId id="298" r:id="rId17"/>
    <p:sldId id="288" r:id="rId18"/>
    <p:sldId id="289" r:id="rId19"/>
    <p:sldId id="299" r:id="rId20"/>
    <p:sldId id="269" r:id="rId21"/>
    <p:sldId id="284" r:id="rId22"/>
    <p:sldId id="29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BHISHEK\Desktop\Final\Accuracy%20of%20Pretrained%20model.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BHISHEK\Desktop\Papaya%20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Validation Accuracy</c:v>
                </c:pt>
              </c:strCache>
            </c:strRef>
          </c:tx>
          <c:spPr>
            <a:solidFill>
              <a:schemeClr val="accent1"/>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Sheet1!$C$2:$C$9</c:f>
              <c:numCache>
                <c:formatCode>General</c:formatCode>
                <c:ptCount val="8"/>
                <c:pt idx="0">
                  <c:v>51.11</c:v>
                </c:pt>
                <c:pt idx="1">
                  <c:v>16.670000000000002</c:v>
                </c:pt>
                <c:pt idx="2">
                  <c:v>64.489999999999995</c:v>
                </c:pt>
                <c:pt idx="3">
                  <c:v>66.72</c:v>
                </c:pt>
                <c:pt idx="4">
                  <c:v>67.010000000000005</c:v>
                </c:pt>
                <c:pt idx="5">
                  <c:v>60.86</c:v>
                </c:pt>
                <c:pt idx="6">
                  <c:v>25.75</c:v>
                </c:pt>
                <c:pt idx="7">
                  <c:v>59.14</c:v>
                </c:pt>
              </c:numCache>
            </c:numRef>
          </c:val>
          <c:extLst>
            <c:ext xmlns:c16="http://schemas.microsoft.com/office/drawing/2014/chart" uri="{C3380CC4-5D6E-409C-BE32-E72D297353CC}">
              <c16:uniqueId val="{00000000-9522-4E3E-B590-3C0527920CD4}"/>
            </c:ext>
          </c:extLst>
        </c:ser>
        <c:ser>
          <c:idx val="1"/>
          <c:order val="1"/>
          <c:tx>
            <c:strRef>
              <c:f>Sheet1!$D$1</c:f>
              <c:strCache>
                <c:ptCount val="1"/>
                <c:pt idx="0">
                  <c:v>Training Accuracy</c:v>
                </c:pt>
              </c:strCache>
            </c:strRef>
          </c:tx>
          <c:spPr>
            <a:solidFill>
              <a:schemeClr val="accent2"/>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Sheet1!$D$2:$D$9</c:f>
              <c:numCache>
                <c:formatCode>General</c:formatCode>
                <c:ptCount val="8"/>
                <c:pt idx="0">
                  <c:v>59.03</c:v>
                </c:pt>
                <c:pt idx="1">
                  <c:v>16.670000000000002</c:v>
                </c:pt>
                <c:pt idx="2">
                  <c:v>81.61</c:v>
                </c:pt>
                <c:pt idx="3">
                  <c:v>83.49</c:v>
                </c:pt>
                <c:pt idx="4">
                  <c:v>86.82</c:v>
                </c:pt>
                <c:pt idx="5">
                  <c:v>83.11</c:v>
                </c:pt>
                <c:pt idx="6">
                  <c:v>33.409999999999997</c:v>
                </c:pt>
                <c:pt idx="7">
                  <c:v>79.95</c:v>
                </c:pt>
              </c:numCache>
            </c:numRef>
          </c:val>
          <c:extLst>
            <c:ext xmlns:c16="http://schemas.microsoft.com/office/drawing/2014/chart" uri="{C3380CC4-5D6E-409C-BE32-E72D297353CC}">
              <c16:uniqueId val="{00000001-9522-4E3E-B590-3C0527920CD4}"/>
            </c:ext>
          </c:extLst>
        </c:ser>
        <c:dLbls>
          <c:showLegendKey val="0"/>
          <c:showVal val="0"/>
          <c:showCatName val="0"/>
          <c:showSerName val="0"/>
          <c:showPercent val="0"/>
          <c:showBubbleSize val="0"/>
        </c:dLbls>
        <c:gapWidth val="219"/>
        <c:overlap val="-27"/>
        <c:axId val="1202868591"/>
        <c:axId val="1202866191"/>
      </c:barChart>
      <c:catAx>
        <c:axId val="120286859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Pre-Trained Model</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6191"/>
        <c:crosses val="autoZero"/>
        <c:auto val="1"/>
        <c:lblAlgn val="ctr"/>
        <c:lblOffset val="100"/>
        <c:noMultiLvlLbl val="0"/>
      </c:catAx>
      <c:valAx>
        <c:axId val="1202866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Accuracy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8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Sheet1!$B$2:$B$26</cx:f>
        <cx:nf>Sheet1!$B$1</cx:nf>
        <cx:lvl ptCount="25" name="State">
          <cx:pt idx="0">Andhra Pradesh</cx:pt>
          <cx:pt idx="1">Gujarat</cx:pt>
          <cx:pt idx="2">Maharashtra</cx:pt>
          <cx:pt idx="3">Karnataka</cx:pt>
          <cx:pt idx="4">Madhya Pradesh</cx:pt>
          <cx:pt idx="5">Chattisgarh</cx:pt>
          <cx:pt idx="6">West Bengal</cx:pt>
          <cx:pt idx="7">Jharkhand</cx:pt>
          <cx:pt idx="8">Assam</cx:pt>
          <cx:pt idx="9">Telangana</cx:pt>
          <cx:pt idx="10">Uttar Pradesh</cx:pt>
          <cx:pt idx="11">Kerala</cx:pt>
          <cx:pt idx="12">Orissa</cx:pt>
          <cx:pt idx="13">Bihar</cx:pt>
          <cx:pt idx="14">Tripura</cx:pt>
          <cx:pt idx="15">Mizoram</cx:pt>
          <cx:pt idx="16">Tamil Nadu</cx:pt>
          <cx:pt idx="17">Nagaland</cx:pt>
          <cx:pt idx="18">Rajasthan</cx:pt>
          <cx:pt idx="19">Meghalaya</cx:pt>
          <cx:pt idx="20">Manipur</cx:pt>
          <cx:pt idx="21">Arunachal Pradesh</cx:pt>
          <cx:pt idx="22">Sikkim</cx:pt>
          <cx:pt idx="23">Himachal Pradesh</cx:pt>
          <cx:pt idx="24">Others</cx:pt>
        </cx:lvl>
      </cx:strDim>
      <cx:numDim type="colorVal">
        <cx:f>Sheet1!$C$2:$C$26</cx:f>
        <cx:lvl ptCount="25" formatCode="#,##0.00">
          <cx:pt idx="0">1503.1800000000001</cx:pt>
          <cx:pt idx="1">1107.8800000000001</cx:pt>
          <cx:pt idx="2">496.12</cx:pt>
          <cx:pt idx="3">491.94999999999999</cx:pt>
          <cx:pt idx="4">489.07999999999998</cx:pt>
          <cx:pt idx="5">379.56</cx:pt>
          <cx:pt idx="6">299.79000000000002</cx:pt>
          <cx:pt idx="7">178.88</cx:pt>
          <cx:pt idx="8">152.72</cx:pt>
          <cx:pt idx="9">122.51000000000001</cx:pt>
          <cx:pt idx="10">111.84999999999999</cx:pt>
          <cx:pt idx="11">106.61</cx:pt>
          <cx:pt idx="12">100.58</cx:pt>
          <cx:pt idx="13">95.840000000000003</cx:pt>
          <cx:pt idx="14">32.130000000000003</cx:pt>
          <cx:pt idx="15">22.719999999999999</cx:pt>
          <cx:pt idx="16">13.640000000000001</cx:pt>
          <cx:pt idx="17">11.49</cx:pt>
          <cx:pt idx="18">8</cx:pt>
          <cx:pt idx="19">6.9800000000000004</cx:pt>
          <cx:pt idx="20">4.1600000000000001</cx:pt>
          <cx:pt idx="21">3.1600000000000001</cx:pt>
          <cx:pt idx="22">1.74</cx:pt>
          <cx:pt idx="23">0.94999999999999996</cx:pt>
          <cx:pt idx="24">2.7400000000000002</cx:pt>
        </cx:lvl>
      </cx:numDim>
    </cx:data>
  </cx:chartData>
  <cx:chart>
    <cx:plotArea>
      <cx:plotAreaRegion>
        <cx:series layoutId="regionMap" uniqueId="{36352810-EFF6-47CA-9A20-9A46A7CCDB02}">
          <cx:tx>
            <cx:txData>
              <cx:f>Sheet1!$C$1</cx:f>
              <cx:v>Production</cx:v>
            </cx:txData>
          </cx:tx>
          <cx:dataId val="0"/>
          <cx:layoutPr>
            <cx:geography cultureLanguage="en-US" cultureRegion="IN" attribution="Powered by Bing">
              <cx:geoCache provider="{E9337A44-BEBE-4D9F-B70C-5C5E7DAFC167}">
                <cx:binary>1HzZctw4tu2vOPx8qSIIYmBH14kokMw5U4Pl8YUhWzIIEiA4gOPXn62SXcdSqbrc0e6I63yQ7WQi
CWLtYa0FyP/8NP3jk767aV9MRlfdPz5Nv77Mnav/8csv3af8ztx0Z0Z9am1nP7uzT9b8Yj9/Vp/u
frltb0ZVyV8CH4W/fMpvWnc3vfyff8K3yTt7sJ9unLLVZX/Xzld3Xa9d9y+uPXvpxc2tUVWiOteq
Tw79+vK36jZvb15ctDe3d13+8sVd5ZSbr+f67teXjz778sUvT7/xT3d/oWGCrr+FsYicMUII4pEf
PbxevtC2kl8us+gsoiREJAofruKvtz7dGBj+/dP6fVI3t7ftXdfB0/3+55/HP3oUuHzx8sUn21fu
fiElrOmvL7fVrbp5+UJ1Nn64ENv759iefn/wXx5D8D//fPIGLMWTd75B6em6/d2lP4H09q5zL8Rd
JW/012X6zxEK8Bm/R8Bn7BE0nJ1FLKBRiL8AR77e8wGa75zM87g8GvwElLfipwJl3Rc37Y37ujg/
AJDgjEaw8Ih9WfjoES4MnZGI+ZjDRx5eX2/9gMt3zOd5TP4Y+ASP9e6nwuN4A/XypstdC2n8w8pY
dBaSwIdEifzfX8FjTOgZ8nkU+gjef7jnAxjfOZnnAXk0+Akox81PBcq5y+/a7uva/FWO/BdL5/6m
rW7cTfkjYyI8Y8gPgzAMHmIC/SkmKIsQwV8K6JPW9l0zej4wvhn6JCz2v/1UYXG8uc3n/wLrgJ5G
MEfAPPiz0PCzgPOIYoweKugTaL5/Ws/j83T8E5COPxfriPMb51Qnb9ofyAsDdBZQysMIqurvr8fJ
w4MzP0QBI/6Tghrn3zeb54F5PPoJLPH1T5U7O2hzZX5T3f5dVX1MWf8VWYe0oYSiIOJfShZ/VNE4
OSM0RDig/CFtwq+3fmh23zWj54H5ZugTVHY/V6P7retuzNdl+as+928gQs8wCTGPQEB9JXvfyKco
OOOQJKCtnu8xfzub59H4MuwJEr+9+qny4/pO34BSqn5kx2dn0E8oATQeJQaoWN+P7ovZFxULl79l
gd81leeh+GboEziu1z8VHK+dAxvkh/sLAT2LAgxFCz20Ef9JH/GhZFFMgq8V7Umn/+5ZPY/Ok+FP
EHr9c/X5/V17o39ktvhnIeQDgtdztYvRs9AHERsi+gDdk07/99N5HpOv456AsT/8VOly3iroJF/L
yA9oJJAICPthiMlzYPDwLAxA3WL/i759Yvac36ou/5fTeR6Mr+OegHF+9VOBIRRwrR+IBTkDYcgJ
SMNnuS9c9iNKw+hJRvztNJ7H4MuwJxCInwuC61bV/Y90dIDrspD40Dwe22sRgvcDhin/IkyeZMJ3
TOR5GP4Y+ASI658LiKub4qZzoDt+YD7QM8JDHGD+1fF8zK7uDWpw1kDPP6TLE0S+a0bPY/LN0Ceo
XP1kpqdabPtDhQc+wz4jCHzmR2DcKw5M/SDyn9+wOf79RJ6H4o+BT4A4fvipWsVGmRvYsNM/nuli
9MB0/yhMj5kuY2cBpgGCwvWQJfRrgj6I839nYs8j9OdveALV5ufiu9c3RukXp5vb/utK/ec0C6Ez
H1HQIvxx2jAOZJf5gU9gk+2RNPyuSTwPyLcP8ASKa9iu/Ik2Nk83sKX5Y60seuZTxKGJPys+IuC7
FBoK+5Is/hNYvmdCz4PyfyOfQHL6uQTI8U5CGbuZ/yXp//fOAgTgH4KbhTD7uqX8uLWAJcwY5cx/
fmPzu2b0PCjfDH2CyvEnQ+WmuufBX2vIf16wAtjEwiHFFJTfcwYjcC+QKkAE/o+afVu+jn8/n79A
5OvAp3j8XIXrt7av/kv9PmCwz4/B+gUS9vsL1OC31u/9ljPDDKTiw+tJv/+3ZvY8Rs98xRO0fvu5
tMsrVZbqR7rzABFoEgx9/bnk4dD0GQvgaNMXKfkEor+fzvO4fB33BIxX+/+ve/7zdOShmDzUsUef
+DfPmQUBbJQEBE5oPNtbwKGHEkc5GMXPasgvp77+ejbPI/Fl2KOJ/5ePkP31GYk/dvYSOOiQ/n5+
75sTZv/66u+PB2cLnwz9QlWfbTMPa7W9/fVliMDG/Qav+y95RHIfHWT507g78BN+fcn9M7CKATwO
BAFgjGBzcYTzbr++ZHAeCsQmIQw2WBBiCAybyrYu//UloO4D6IQzaGGYwTbZyxed7e8vwcFDigiY
nRQHAcWIh38coLywepa2+mNFvvz7RdWbC6sq18EjEQ53qR8+eP+McIOQhyFDGEoyhWOZDJ64/nRz
Bcc04fPo/wX9zCcXeFNK51zF7aKinbv/MQaEP/zoiqKMEQ3Xi6XltqzdpeTGHKhyr9Uk7c4L02Lh
odBZzq9QoVHSBXUSSIaOAbEpL0Z+ooWFY5ukw8mIgpgPc38BC4BiqEBawGnOMlmsT2Jrc/+kSROm
o5u3pihvs7qcjzWb7CoYQ5nmAY3dRPQHMg+XXbOQnQt7f53Xzb7iXr1vfFmtZr58JMZ1+7rokWio
GPLQ7BY+lil4MVHqNJlElI9dmrfDm0qH3Xlb+6kk3SlDbtkV/jQe8BC9QeXCt3RE8wWRobBlXyc9
reyGFebtErbtNuj7Sugo5+kEi7xhZuKrOsxJ2sPRTIEMGY4Yj3HVMrUqbFBsytBbtnNUn7u58fZD
F/a7ietYz5M5hR2aUx1dNz7rNqTB1Zq5C9mH/pXKkN5MWdwwWsfewumrsfC7q9671cgJ65lpV2NX
76smkSHpj0u7REdr6i8/eluqlGbLEHvK1yKfVbDSRN+Zidh1rWV/KAqlE0ImFbsBEDUaxzxXPKaK
7zPakbUi4ZzkcyGTwqvoJtKKHJacDrHUfXbqfYTjptavi9mUB1NGxWHKi9c6Qv1q9vpuF5jWxgPz
5FFiqZOlts2HKqrXiI767ei8uwBXSYCcejWFw3kemagRlFfvs6K/ck1VvetluG41VjHuq2U1+dxf
63nkq8X368s6QK0YO3/Zc6J5DHH1xuWz3PRstBdZNesd8t2dDW/GWs0finA0CUdcGNsvaSZxm1Rh
HisdzndRU4uxIpc+RvY4BcOU0BELbfx1PXafVdQsqzZkR1wFMnYdl1t7nPViU+IRdrRwFnXzgftK
phDV9SF083vKDd/zglyQxuu2cFezr7Cu9llfvs0oiVuFm/MeQnCb9f20ziM+XlkahgL3fn07ugNp
2v7O1LUVyvaByFtW7MtlbFKtvX49WXLqbNUfpxqNq2kuShGUKDxEowz2HcSmxXO19fNuN4a5Fzez
bg5zxibhmqZP5Vg0O9blWye5mOnE9v79j3ZZknK2zMYVyxMWTsWJVFW0ZlRWMbZdu5sZu8xtC3Fr
R7yitstS7eebsqnJyVHzqcm87ACBBDmToShpalute2vDbafnC9qZi2HqzZtc14lBZRebGZUfGM/P
HS689VTPtZh1Vh7ITIcV/OW8nZBN+MTYdjQlTSjSJkW+8Q4YnYYhK0Tvze49H9nnInP7bA5tyubZ
rrqPJnD9fuDlvO/9FqfEWV+0xczOs2DakrLeyEWP7zCUDlF2A5SOonarstUrikf0rlvMdTnI8TRR
MwhrpUBVzT/OKjsG0WmYOXqP5rxZ970/7JshLFdVPlSJhnYdk7zoj4Pvny/RCO+Xo4qR5xoRhbO+
hGaRJ6pokha1/cHBzrwIlqARLsqEtzC5y6eepF6l5zWtZiycH06T8FQ1rha1GKHDxq1QWQdC+bJc
467wkrHKVrqv8zUZGxd7lniHjrjz2aaLG4bYGUZW1SJHEbWzEc3QztsRnetchUc6OjFGEGNV2Y1x
bfK70qdH5AUq9jl1Qlsignp419h5rSfSCqRkEC+ZfzuT7rA0A3zCy3c048LNPA6A/O9VwzaLpBfW
r0XkerWOyiyMVXPlz6haV9RcBnQ8UCwTCG4cT37TxMo328lrD5PqipT4sOb5Uksh65OPqiwGDjTG
E/fzWJMNR9O4x7kVaOmunXRjrMj8msJ+i9AdRYkptkXLuiRQKhO4I8d+mT4EKlLrYLJZPA1jomp1
PappjXHRiaDfd5R3q5oGpxmTQWB/fI9V9RF5YxQHprhjnhOBxEQMw/J5Vh6USOQlXDkmWlzGZiiw
iAYUCu6Tc93pT406H5cCxbIdxs3gz+lM+zc2yN8uuhQ0Kqu4zRQWUJU+DPm0GbSphSmUjSmnuej1
bTuEsHhZUIpeohWysNZ5URwK470ZUSlcpqWYIgbJG067EZ0alRc7zcsjC5t12N+HTE4/o1LWuzmo
lHg1THEUmTZWJc+F5P6Kz40VZe4zmHm47MeWvOON7WOmeJh4Ub5D0BnEXIxj3M5ZHtd6+TwshRTK
BG06Nh8bbkpBtOKrHhYxr3stAsNPjaznVW1QA8N2uvAvxmi4nhi9shHdTVM2xEV7GFANnW8YRFZP
Ysza+pUZM1GGbSjmLIghBi9Z0ymxuBaKhETXvV0ucFSucFTXghRoq7i8oR66XJxc17KMEukqJ0pN
456ZLTYB2c/9kJR20Dva8kLMFSkSC7mx6q3C8Tz4aoV5RpN6rMMrmZW+GMOh2xRa79q6Ct+YKUxs
QYc3NNAChzJK8477aUSDbdjycAVf+oE1aEzHsPFWki3lWgaqOg1al8exfyMjgw4ux/3eZ26n+w8a
2+a8HKbpIlI4rVDVJ4MMyw0NvGiXuTaxrFVrFbQ6MXrJ9tDEPlS+n6+jHDVOmKieYq/rg6QogrWF
cEtcXvWnjI+vvcUv1+GEPVG12F1VBRJZ331qSNReERzk0PkXmzQZC0TZVKvBy42oDFpWM0Tdpiyr
CQoL8AO7uNPIcLHyp53pUf2mJxfTXFdrXTXD2s8kijn2IGfrMTzU2HwMBv6+DOywytDUXff8nZ3y
JYbKOJ0KEzoxtGZJxhGbtfK3uQ7tzcK6Ka1YP+4KzG783tBjVJI16u95JPHGC9/QNga++G7wLF/P
rluVvinjunPQPKdpEflYO6AlhY0DWplVWTIVhz5uRZkhspZqdCklELaK21MYUpZElrsdcxMXRSho
Tt2lUrV/CYGBstSrB+9d56srn40n66ExcdPE40lxwTNUAmutmzX1mw/KknYXjJMU2Hg8LUMX7XNZ
HqUxWkC95mkV9ifShep8omMpGJCmnTN+DFR5PlEik8bg9pzzWnR+pvYBQL6PspWMKr5zfNIp09F9
nXEklnhQycCdt0YDo+vZq9/iSU4XU9CKwmvrC57XK2ipJB26mokqMHncsamNYX0mESBF36Is84Uv
LxFsr6wJu6WuRnvJvODg427YRqHdLGWh9sYPrr2el1ukumhlkExM2Xap6oL2fAzDjfX6/mpqlgEi
v0nmEq3d0FWQEANfVTP3YjbO9ausaeMSKGqg9HQ9E8fXvp2qZI6yOPSk/zrC9/rBZAc7dCcyzlYE
+exDjvXxWNR9bA329tKvgexHcmeZ47Gtii5uJY0Sb2loUtWqE/4ctbvwnogUjU+gQOI2bbPeF6zv
e8hPr1n1vOtXS8s3hnv7xVT2Wo/oLZkhvMq66K5kWedwwMDIoxqqYruwqRAtrEvCuBzixm+uZt80
m9ajfD2pXUDoeD2OMOtqIvslgiqBRnZh6evBVPUugknVgcN7HfBPo/HczpSk33oUX4y+85IeUbJa
4JfHrqMo81cVJ2VM+uktW1y9pdbai6rWNtZwy1UdRU0yqODgloPGEHnMm897HwiPzP2Nn09RujTe
lpdovKgImVes62XMGnmMloVeTW5D+6I+x3XQxp29ax3uzidTe7F8A3IJn8bJ7FxTsuMsgYnjquxF
J2UfB203xEOYAXmt5Xwtq1dtM/ireW71JjTVlM6k9w5TUBd7lhUmASmxKuCc+nqSrU1MC2KusKC1
8j4P42jkr3FATBxpEm3GwtZCScigiY11PByYbfj54PlL6pWrIpBinPN1nuNxaz77Xe2JZqnhwdmw
RXkRxFNFPnvh58WX8jBM5XzecXsr83e+X75xGSwGyed5k/UTS2WA3w4oug48F6wLWJ+r7Mh9m61N
w4Cak2Wt+sWH7ClfOW98W5qojLOs0WIsIj8tmNvUyOxr6aZ1pOE3i+pYmhJdTqi5Kyj5SEOTJ7Ni
72sM1RfiZ97kZbAhfNBphJpDHi1eWsjipIJqOM3zkgsjy1FwYKybPrQuHRcSnrDjswD55CVBM15S
vfA3VfZ+eesmWVwgN9NkIJUX14XbZlyHx7b3j1HeRxfVICvhAY4JpDlM19BDZ8rXxI3mmPFhh6ZC
b8BiKFdelmdrP9e+qHn0phprfNlkxXoGoZkOfQRkNG+AbE2ExzmiNz6o/3PqgF6GU3YIrGkgFmxx
KRulYhKmbqT4EHQNSsfOnnKpy4Nu9Ji09zHZu2jbdrLaUOnfKLforUXNvCuGPpET48egwNHBq4wg
k+dtKlBkqebjsOZhH6zCUB2dLHZ1ifV+CMia9nmZ1pY1F121rL2pXrakHtZG36NIzUqXyp7ogisB
LVyvcUSVGM0rMiz4ShNZCCg1NC7HJjqfyIBizPtsXbPaO9nO2xe0ajc8s80+bwuI+lKWqSFM7/2B
AXNQndlY5J2asG52OvL1ZpgYEdqHSiKvISzNCQTzABUWdOFcjzEdM7xDM1MiCHqdlqaHmh/k0TbC
4Xs0tOhYoby/qM2YQk+W25Hwva3z6MBz+o6watlBt4s1KNyy3rEAjzcRH3jsgkxv/Nm+haedDuAP
RsKv3UUlmRQkZ/65yob6npNXqy5c2nXVcX2YDEVbWbhyU43Vuug7lWYqrF6NEko9DnQluM2LI+IN
2TTI3QXTAioVxAYlQ0qyMdhTpppt5eXrIYrYbqDVIa87JHqGSBw5b0thvpbXB0SUSXCbH3BY5Wsz
g4mD5nLdkKyMc4m3gzKHuv8YZfxVobODDwsnesTuyhr34MaMlwsoy0XbVnRjIQaby1WVtVSwYTPr
dkqaQV3orJGxR9Fr3WGQHSE9UeyUqOzyqhxrdtFvypGDOG84EXZmmcj9AuQ6X1ZM8iOBHYaVhyyK
TbNr9NClIHRrsDfe82hWguBlUw2vpCE7CvxdR1Baxoq/nwOtRJ3LW0+rtStNBnaA1oIPdDsByd6O
Wu4d6hLP+NG279w6DyYmRqvLWBVVTIL5DvGci0zlVRyW4EbwEtwhWjaiC3CxbmlVCDOqkwJ2mSwh
zuNK0YQV/gcmEY+Rmt4Uxbz26aLSvk69HgNRx+2rzFQsVm34kU/15eCSYanfNQj3SWf0m2EYXgfz
Bvy9ICnbBfSR9vZeU3/uvHElixIn3eKCBFjkEfm5WWcV/uzl7pxMtUC8grrfy2gD5sdnhs2yDjLf
E4YvMmWy0fuAhOuyq+U29LrjVA58kxn/o3VTdho8lp1KlPGkrqhKwzwqRDl3c3JfE+JwIAoUBhSb
vmfuSJzZgk+o31e65MIrqiCWU9OLUC/dLrJxBqpnR3V5jp09oYh3x4L4552MwpgXuU1pWEcJsqY8
dXPTbrEuThWvCivmIJD7En6fHLQgGfbMn8gqHECojXlZgd5s7qgfGuGV2XjuN1mYeu8xM1xAtB/Q
OL1qOsv3hgVmVfCWxXgEClQ7DTmcNX5cuhBtumJwcU2CcGW8CV2weS+l15+XINz7IvPAbHNL7JB0
qSnnMEUmcknYWaiEvboCd/QGl7o6uMzX6Vh0WWK7UoPub4ukhdRo/Cy6Vr26AI67Z6YY3k9cFjEf
PRpDc6pjX9n8aslLKgyr3TU0kgS+oEk5ovO6B49oF05DEvVeFfcKlr8A/qUcXtVdyN5Jl18FrXeV
ByDFXZG1m5b2KkEVXg8Zel9oNh1BC4iAQgVcOCwM8YZRlOWmWdoVzG9cYZX5cVVPy3qqaCOQB2V2
Bv0DBNB0SeuaGULItKLfDYt83yEOXd7XOZisFFqRda3wMvD1gpokAXEfpaovsnZgR1pAEi23fIJG
C6eqo1j3xVvU5Z8GwsaEZ/h9ScDGlRzHUSAjoXO9r7pepXwK6w3gUScN6yIgU3UXV3MoX5nMe2ey
Pna8LN6RgVw1XiVFNRbVhuNzMobm1HZuEVXvgbfUYOgMnYkt9O2rsYup1DKFSFoNvqxXbWUvTU3o
ueLdlCw0tv4YJnCO7DL3qSd8QuoYwrTZww7NfmiB3/O82QJ5NrF2rUyHXF83HAjW4vfFxus+BtSD
9g3MszWDuu478HiqskFiVOE5m5l/ofJu0xqXr9kMWLtxq0EV7UvPoXiswlVJ7RBDxV3WDad7fj63
PX2rIh96wrTg1ZKVOiZtl7/3CFkxjA+o9W8g9ao0W8C1Acs5OvUTFeGihOeW4jzPtxXUpTWlZVri
rgMKF/CknTX0FkzhvxIA+SpshNaKSnA+7XWuZnmsSiUmWY2HoQFiR6yuNhDeUFSBBYpceyR2LZpW
Yx+FUEZ4uUKEfsZgu62c0x8mWfNtOVcnngUZmGo82tjlxFp2amU7p6Ut/aSRWb2rvc6Ll3aSx0XN
czJnCZmtO5l6CQX8Kvk71w5Y0LB8C+y9jFvtiRmaiVT+J1bIPnUh+IIY1lUCD1ZBUuUZXaMGQsZK
DuiN5Y5Uo43L/sJWId76YFXGQUZ2rF4OQ+nQamiieeUZs5sMcDg9t3vdoWwtbXBPnFcZqV9PXuPF
ala9sCP3BR2GV/mQkVUTXFZDlFiw7ATGpBBL3/C4VgwcxNaLR0e3ph+I6H2WdqOEIlgiKkAViwVJ
MLPz5nqewZUBp+IN9AQpBqRa0ebkalbFQdIFnOmobsDGH+Oi7yFxKjCeQJPPtsQiM+5jmxV475H+
NQhwm2SEiKlv7KZYheNcpQFkYFsPdNNWcaeMSmFPol/PrQ3jDmKkkv5u9jSUG8fH1REK25RCtnHo
e1AIIs12skSfKcsb4cllEEXWqbgJenDtldfCRsHwFvSRt+JDeBfauYu7Iro1c9vugRfSEpyiOtRg
Fi4djQdjmgTlakqG6UI3E4mHhfN4qINi1S+zFI5C1Y3AuCr4CoX1kiKw6eaefgipLVeM3k4h2cxL
/aYN0baWsB1l+nqvhlJw6AYDlxvma+gSNfNFvygraENKYSYHtkKTCaPXnR4PmYNZydG/aaN8Bg8E
2oObbTx6+rocM5RQL9+ohXcbBbxKLIFoUWb3YNF+ahGwfF2/WfquEKgcVkVI8g0i5bqAraCrPPdj
4i0Ajrpg0UovlTrALsgF67k9BEBlICTs50YtVRqW4FNAP3nnT8WOGlj6pl310slzPPqtmDp0LFvb
g92tygR67Ye8G4LNgGHLzSKIhJaDVVi2AKc3oEPDahWzXLud7/RRgt0E9mszgHRQwO8K2DeiV6MZ
5m2dfZxmYwUUH8Zhx8tX0T2BnsVsMjCsNQ32bd6dQMUlFiyv7kJ6HUvVnFWiZuTYIAvWfdgC5yrs
ZqpsJmqCBMvItlXBHBcA8Cpqx2QOMdvBqYJj1ubvemV4gvMSrytMBfw3BChh0ntTydylaNJi0X6z
6QLyNqv1e2frz0h5cuWFUxcT2EusoEOxcdzacvkEu08tuBeeTbBkF7n1sovoFe7c53s/4FpVHZiL
Ch2UBD90cWlJA7cvBvmqxtF8alHXArctoUkEvUn8ATzuHo2dwCxaY7JUIKyyau3Rpkqw0e8bjIr1
BJtd67xb3lWIml0+2KsOGOFmBGu+kCbaQsZfjcoNRz70KWoyebFwrVcVYXWaYTvFqJvKA8iwXbOY
DGw8vkCZ7cO4CYvuTRnCJpZNokaaN2PdZTto+m0icVamebXwxNzvsjlvuf/2Zm0y0JEO5W0c9qxP
a0rmtDV5CjR1WCnVlvGAqqsBe+G+YcPRU9Ect97oJbYZIRe8Dsc489WmMPMFmB7Zmvleuan7Yg/m
/PK6cT5UM23W3JvkCrusfetl9H9JOq8lSXVuCT8REUISCG4x5V2baTM3xJh/JCGcsIKnP1n73FTM
jondU4C0tFbml3STysITB92VIlOiyIWDoBxx0x/rcNjOWEYxzAT4gINpssmx5V6ztbuWutkSx5c4
o2aus6lt/tc2TGdkCIfrUI2/xhizbz3w/eoC/qgjJe6s71+22M04KoVA6zL6V1uE5lCM3o+VXBs2
qN+Vyp2qvYSzyr67nqXjKL7Cvjt5aH6gvxvU+qI2Z+wIchy8ADbu5naRk2FmugCa1lYeqrWakz4y
1QG2D1zCp5HR++3BxhFN1mBLpAii3LN4evGx4mX105P0KqF0GIxmuzKGa1uH9sLR10yUyWQletmT
TWawTceDnYbjPPns9N/H0MWfW+jPh0AH+t758AJwgJS7lZblnWE07mHD8pLIzJiB5+iyTlPcKAyo
ZffCY5VXzvZ5Z5TK6qVesyDCLRg9WFzmWaZX40ErU5Zmvbb/GiOjhzePdreYlR1KXkZHv5L+QcVw
VOHy7JeNsns1La9zBO8IUnh90IZFuxmyHnYjWobRnzkGIu8l2trxWPL4VNfzlpgxbvd+XMlso6N/
aa38BE2g/7c6jNVQdRM5UXvsodU/usj5+Ta5E0q1yxzx3b7eNujYne7TztZX4fv62pVN7mJtL6gB
S1ZUg0vRL5QXHbxENCivdAz/R0c37qKqm7JQ0jotVLhdueleu22C1t5O2daQpIoqfXMNhQIdepex
wWzAl9e1GvfdBBOsfw5EtCu8XWAncY179AZ+ObxsLdWnkXa/UUXZOaL00ssyTv0F8rdpHeTzhv3g
tSYvPXSHKhL7WvDoPHgVSWczwbsJveiitJneQo5Tv+jvcRRivDZQGxhW3fW/j4K3XgIfJZ09RvKK
kuXe8D5BRGG6LtR4pxqFWnbQFqQtcQsmF+SLwLjeCvdlTegdFBPolfiAI1NnglXtNW7VSXsQqIpi
wFDDYJg9pd2R63i/Sn6Lu5pgqWGbdKTlGW/keHIeVFts7H0Nf/gwQSTBWpnewz44cYwWmGv9O1XL
fO3b/jcZ2C5Y+/GtHrs1i3gZ531MH1pXFJsN6n6rfbLDSEK/AEekzUb3gC7mT1EynVe9D5XcK/m5
9OYiLwtHk6WK1G5QVXTwJhiKDCvzzH1hE6n4rzXejl5HfzK4PkkT6T+mYM9RGyKGh6VI4yoVcttJ
2tyMCEXeLNhzsxDfrA5foqmsUuhHX6O22VK1eczFXddznRQztJcWxWd2GwZ72PP9PPzCwCvC6kVw
9Sn1oYVbnvjcNQna8C01PUblaGSJCar7zNjHOvhBIg1pMcrTeD97E/xR31xk2T7WmOFodThAmnDJ
ZQdfb1avoXHlXlcjfjo5CvRj0kZwutRO+Aa9fRzC1JnMyU6QIsumKjESRiTbynhK1frPMz7NqQqm
VMKmpCYOdzVqct5UkBZb/RdScDnydz53H7GPWSFU41/RFG8ccu7eK/yvtgqixG9N2qgm3I/+r24c
3YlhlkzmkXzET+fWDV4eDcFfp2wW1zYRHfmybvlNA3MuxkHlkRd2ifsdhT/EyobdHGociA2gghXt
huxz1G0vqfS2PF3bb7sUKTyxhPC2SQiBz+nwUq7UejC+G/9cuQKyXSAyAZbkqccexmC8rKVO6wUL
IFoBlAibbrilOOezasRhU4TpUi8uF2J73zo6pL4kV8jWDkqggIvI2upqSvKjpV7KIcLMVhVX9MJe
osuH0DBh25iNSdQ0QI5sh3s/fcLm0LltyOsWRgkx5ZhgnDr5QfcZ1cu2n2TNE1eOUMWHNfXXQEAu
nY4bHR6adWviDdUH2A8FUe4dftebGcULt1Dl5TANybC+URn5iR4hfpba/+kP4n0h6szj1w0jhQ19
iE04ObeNk5tCv+uBzZD1d1FhUBxbq9NhxHS3LRIaOZX2WV12xEOXt9lNp9s8jonznp1jB/OTxPWt
nlC1yIppvkHrtfLifWB/qnIa89WMcABRxeXg/yg5BSyj4t04B7+LJpySkgVBOvX0fTJiwv2XfuL7
ndyPHO47Zs50JDXorr7MPTwyeLtBlXRmk6kMHUmKSDz6DRXP+cwmlQt3q8Ua8vn63sT0o6S0z7iE
l09rgufO+nWnefV7qqFSS6ykJKZtklPGTths8a6UK3zk5nmdMf+lyVk9p2bbm6sxG3RoGNDdGGZR
NWQQb76InIokkBD2ld8mPFi73DgJ4WyZfgp+5wqzkyqdTRTMpdRrrN7LadV57FSLubL7EqDF0kXp
BLTLv27wdlBeGvzbgiVyNo+IyCUTwFnmKvzj1f5tUEClmCH3aQqvJtiZ+Vc31D8ApH0GxIQXLBpv
/WNKDm88xCv5+sD85tSFaddPe+P1963a5CEK69sWYxoIPwsLTEx2eGRKDl96hf3jryB6ikJlJGj2
8SY/1jq4NaC1UiudlxFrzkGogox3EDmnuAV+Ubmsq1DKyPw++m0qXrcaA6WNTtM6qzRq0AFKnBwu
PALGuLSyflv9bc2LajvqjU+wCoJoh+76VOk4QuPfy92GzgRUlT0PW7efiRl3wBRIuohuX9nCT1vQ
N2ob+M7v2/+Vs5+LbbmN7QJ7mWL5BosaMjfTLQmWBUQUxXmp6HiyFmgPhp8F3nAIqCra9JHbl6rg
sNi43Z5WYFotjbxUQIRyumEamfuKnEvF/ExzT6VTo3WuW0B9AAb4pwLmt9C0BoT5Bp7runUVP0gH
W02VQbyP7Sun/vJhQ6Ph6YzRdYBH6nz5bLe2J2/kHxx6JRKMWMAynmCTPj/IoOj//4nNmbdITNpj
E9yLcU6iaRU33aH78i3AuHhchmvEltcJ3/FA2aSPumJvDjrMg+uSP4IBFhT8JhuX6mpgb+0rgrN9
aBm9dFBP5436r24BlNRv9ZJOLdquOQx0RpU8xjr8TQUYBNAXV4JbmC5Li5GMQSFReefTF8xpece9
ClIbv5V2e9FiuYi+LxMdNRZ8S3hYxAwlYh3zErU0o+2TPIxx/Gxdn9aUXYSU9w3TUQrgob9UBUzq
uhYPVrA1b8oiuAT7qWpP4KZy4ct1LxbI7nO/TencUHpo1p5lQH+CDqVsEL8Mmr/TELaHtmmABaZc
LPciDBMXFfbTNwuYjkkeq236U/vNVRAJFyEu07Wc2gNsIXMLFKtRirDarY5Q/Kbaf2wKxi5c80M/
8P4Yo88UTa3hVdT0KZPi8G6bMyQTcqpaO98KE9VYWdYkWttlHw2l3UUbO8Uzi2+MTM91SmZs0POq
NgdSoFwyQyVJVcWisxeTKXEI+GaOO5FSurKc+w2UQECQq6xZPjhvSdgaLHkQ0e3g5nbfkNIc8Va9
tA2En4Sh1Zc4hjKGHV0cPDL9Cml/GEAL3v2JwiTY/GsvGNnNgb+fox5CdbBqeBxAlhpfHPswRm9c
ejvPDNOhCSk9YZX1JznjTHLdxUhIL8H8YHBQ7pXpSDpAOcA7Uld6wJDFwLU2MlVMs0u8iddwGLpb
B3Uk24S4rLjqHxo6EGNk2FMi4nQLDUS9GgAMQXunP2Wj41uIPYxKH1a5LSjMPEBBHY/UY2b+d9MM
/g5m35sqx/XWcQmvusDcMLI6TsJmgXsu/LO/jidl/TpreRzdDN2qdJY2C7rGYptG7NS77m0DX7NE
sdjVfMCOYuWGHlHvZl009zWkGtXY849Ru4hzHCnQQcUL3sMRvbWj+Iwq151o2FzbshveW0L8MxPb
J18nVA0Qjvnkb5DQilHfVA3zTKpu2k3oLs/W9Um0hfHBsfgPCQj7UcfbPZ51/1sPMAtLkkVIG6XU
lfw6gkXJvGopM710Mm9l873iJGMVBnio4ltQf8Fw/jLMtDvS1TvVrG3WTgUOYwe3B/3PP9FDp4yU
fIysQYXV02OQATQksZA98IsiGxpYK7y3p7r1RcacMkfiT5ixRGGh/0bJsMGaN67+QHMTHPHSyCmN
VVFBMfbIay+vNcQnMXl1Os9w9dsIAqFe1YWX67pn/mmu4jDpvPVkmtHlMLvXA8eIVQ3yoQcN8orx
XefNh62NoTujP1w0y6y3n0P/IVc7XXqux6xx87WN54+FlzxdaDa3BsWt0v9QfEgyD9UvhXjWmR7V
2pX4yiOABFCkFkJV1K1uV1e/+jL40w8uOsTqEC3kg/lVpszGDx0vw2vk1WdAZ813PnBZfmLrhkn1
qwom8zNa7M51uIqVLvQtKAXPad8woKSEpovuiodH4Nv1FNW08X1+GLF9p4IpdCDTckQH8S4DaoCt
TNWlL+rgUm5NixGrGvZlKYtkdWv7aqovX394kDwVvJVXSvrfsi9Eum4sxNLnybJFc+5CHuZoIMo9
bzgw6tBC+6iHLh1WxXbueWrR5yJUI/rEEkohhqimu0yTwNzeDjxzgMxSBgjILDG9BWDmmZrWUy+3
fT83Szq2q38EkqRHK09BOy0vTdA9iDHqDEfMM9NdbpN6DerBgLWtJcTcCMSfhi+x8dvT8br996eo
RyHAjFqmDq6KzyP/DGPsJ2BLvWcrZI+xvwqgxfUW/bFrOb9FHXuL/OmtZp26QJ76HjZbn/oi0mnR
23FfeNVFLsVtHKockYAQsIGY7yAoMeq6ZnqM9Lfqxui9MGIAc0hAh8A0SYbIiHtTUZErh+lX1sWu
E6xNYBl1Dyg0mBJAVGQ9N+g6RTHea+X9gMceZKqq+8OySkQRPJPE2jz5PHdRuIkBBwNZ+Oh3mtG7
Vh55G6aw3xV0vc217IGKFl4uvc7AuNLNFe/K+Kr8jRy9AL3D0tj96GFzrU30Sz/pm7i3n7Jdx7OY
+n+FW+2+V1V1YwqIE2+KNqsMFafy+bHEptrXkr5tTWBv7Vr2N1VE+2HmwNOnbucv1NuhHuVLQPPY
1v3DV4U78aD4KON2fMRUY8BdN30YgckFrfnBIMMk9Yo5JXr2dFXRYCeXGjOAtWrn6zHX0xLlNOz/
BIE+LKTxICKrn6E3Y+iQ8AvRpkdW0Ezq6GtYOUkcmn+BH206AwuoA3gOiEkDpoSpgsmWKnOua0gD
U4gRqIjbDNamhn+wvY3oZ9K5D6BX9CIhRXR0itSJBrTVGX+Cliggq6PorRJ6DSNJQ/Dt9bzCLx1y
rCvPoNryWr7OJd7J6DsYaXCCK+7datOWCQr5ls3NBq4LhBDxWH9AXT+4QX+BeN+Oy7h3ZaA/BwYt
1Ui/TiHzkGRVxfyFkpNGdsMzCDf/4A9vGLTMe+SGy8QioFFjHxyB7YKEGcZfHinIo0SSYvKC8bCp
Fkx5peYHZvU3GDLlK4/cGQVgOBaGC0hqhHxtnXUQHyqYQYv/ryVNczIF/fIAHUQJLZXOZElUHmti
doXFedc7m7cR/eNJjPPMrss7+le900uJLVF3GbgK1H2BMTIw6wPWOah8f4tyOyLesTL3LZv2QVpA
sQEROme9ESdNoWAvkNNbeERcz21OSfvaqh5PCrdqt9XADksv6rM6QsW2M7DAkNbRMZjh86mJZZ3U
0wEnLbZt56fdyvwH/G26C5zgMEdNf9EWK1WWtUwMWv42ic9zOW1pJ/5UrHC7AWX/ClkBawatXhJu
T0Co5h+rLW6bosUJggKKP97jcPKRRODzSMHq0yZFIXu03SCuFWDUJxnVdOaiR1W+jV3fIloRnnAS
/lm4OdazqndjF+2st4Z5NH5N9VgdwyFC31qtR7pYka12XmFNNmsSrxsMwSHKYs99A6RDSTBeCiyn
O7qo+xxiD9jAtI+J95Nu48+5swOaNaRYpBR1qtlf7i3RKYYfX6W4YHjcT4rF0PVlUogO6PJD1fXN
zle/gokKn69MCmCIWPMNzKNe9S+dj8mkCsMmAz31gsq0HA2DL4QXxqHLS6hXaJR2qZMR8HYwAWZ0
Enjtgr4hNXqGGEvKVwFhnZLxPdiWPpGSz2esy/F9Kd2QB5zand+cFx5P+9J6PwMGY4QZ0Z8Ikhbx
BKJqCDF4xNPTgOpS1szmUIXtuZ3LnW3KbIHonq/WsazSboaygGmtpxZGZQhOGix5okz10wQhtu+y
JWxeVFaFDw7yrl49AAV9WpDx2KO3ps0JxuZHwN27dTOY6gkia4kOwtRZE7EbbNv3vqgAWMx/TRWf
TF2Cz5UEuZ6IXSEh4p8rvJ9aj2dXkLvpEUeoa+BjA7Jx6Uar92WCwQffvs63zbqUdlF475tup2Ba
5QRAJyQyoOlPN+5gCzAwRQdgXkc1Ymv+ouGOsvl4Xiv95YlgvzRXUnQhkGxyMhioEXmRO+fYCCwT
4nEsd6awuGQa52Ja1A9EYOyqH07MO2GRAaval6qcgcp7DI7eKt6ieTy1gKePYlgybw7YZYgGm3Gy
rRmm5+DWISOmedS9Wj5Al5NK/qYDMnQl53tVrGy/mRaRKozhafCEZynvp3sM3qpGF++mxh3NvJyG
yqqbALgDvwEsU8R8eXMSTvBq/bNaBC6LAdMbMbNHdMVo4cg7W1AncezVh5lrnfh2SZZp8vI+VAeg
nwOA1oqcQsaPdSzBUdE2G0JWfEejn6g6s8wFgGC89p3NXbZ5a5yK2IxpCwvpuk39cG1iGC5m9X8D
MUKrOcxePrH5O9ZqSqyQ+hT53c9iiIdsnNDrVcBdEUZZKu/UWJfX8zvBCHluIXIc27D+Jaca+nO3
fIN/gqLetX1mgQQnMDG/NcitS2zLPmn4DE9Oypf/PvD88bVM8PcZWU4HbqYd6tGxK/vw1sSXGkm8
3FXSy0rbbYdxQ7sH0ivH0LB+llv7jWNg5+rWfQRBcIrRlZ2XSmEUJPxEivato2BBlPPvBSxEA7D1
BiaeJggwsmtMIZBH2wL7WMagypbyNFWyvnuQIHY4mw/rOD9lBlMD6tRB5nEpQXYGLboIGuVBLgJp
Es47aEoS0QwgkD7EV3CSW9S7vRvkezwRnsGU9d5oMPVZ4OZ+vyDd8BAOC9NvC5D/AW0PwWAQaXta
9XSz+WJQIID0fftDsIDk8G1iW7ImOm7FxVVeeHEjlDuzlVPiLeN0CTckgWan4128nBRCeyJaxntV
sb/zSsNrRfw6gbrXZJ4yCYHJBQHfo2k7me/a9sPLgLk7ZFv9oBXcmXoepxzdz339ZCo8InMmfvkB
XCre0UOIxu0YukC/1s21Coi7GxflxVoWx8pMKplpLS/NICDDBs80h1cJ1BCoA3HxBO4WNeXzGriz
36B7oIA1YTFvt3HztpNj+i2amm4f+nG9I2FFMqe7OJn5MBz8CqwI69m+13rXIqR6lHPiPyuwr/13
WrRiT2HFQw1T445W+G0mmj2iRobHyhdq13fbb1ROLHnydE4dJNWZ4TDuIUJR7zhDtgWrX9ILgKIZ
kbT3DUM1nsaQBU+ybOhwG2MRgtARPblEJPbhNQZHH8mzx38fYOu+Q2MKlDzlsh6xEijJ+E8dLOHB
egY6ermdmkCru16GO/Cg9YyZHRJV/IduHVAINqD7Imt9LjlooVak41rxF9fBZN788VjN0Z96Gr0T
NNePUSBTigHtzlktko3PDlQSr/a6jH8uxUh/VdNvxW3uT0X1OSL9Bpof24f6cfvlgNcoztaffoXo
Iml4ZgIFM5ijrx3m6mKGEFB4jEgmjO6ggejuK7QsKqzdrYosPz1TSVtfVjdPsjbXNcZfUo36AiZh
ZzgetefQ+ZY933cROiIR6OuKrjn1+v5QEB9a3fQIJoauJcLqFt81HZAMlNNVOfJXTRtY0UZjJmiO
I6/qtEHLiPyZgMF8dqG+NwOoiwjKXoIanjGjxr2nIWlx4T2jheMeSbQ6debfqPw9bVaToWca8g41
sAXNzjBUd0Nb5vDdf3ErmnSryb9unffe8q4W+SgWMEzhM0MzrzibulI+pp5798WT6uqCAiDhWGLW
k1NSTTEU0EB195IcAi/82RPuIZJIn/dV7aeo+/mfSgPQa74qYx+gDNbDsgAC61GTYiX1Ze4+PTIA
U42jY9kG43eBnrJXqN/YBU2+zBYRN4VEgikva+iil7DwvqMakvKGqDnizxFOa59ycH4D0jBmnXYM
cv4VUvc7K3p5giWH1rcKoHmzIrrxDvJgG2SFGuFu8XLXbvjVO4A4oYnCre+LnmQ1cmK7VvLmKtsB
eBOtj7ZGwHvse/fQC2oP6LIVk291XcqwSsfKqKPv1DMeycZUFE117CwsKWuIzKtuuQ6RLdLQA/UK
Cu3RdSVKmhjfunq2qWeLr60AcmZl0CXI5j2DofnswainDfIvxfAhjP7bjwbUpuKnusSoC5DgOX3o
AHhLeDHW+DleplEiIMZeIQwMeRl3v9ql+Dez5Wvqj54fva0OORHN1jfJAO9gWvsTgN0VDgoLlMwu
IwZ/38TzdRm2Y1XNZx/MtbyPHmdw/bCZl2gFGrK9tXdQ+8s+1nCHQWfgJJBowyZGvmWHS+zclEBK
cclcKJe03FncFx9fGUyoDheLhtpDjiou3/wFhkcQZeMcB3lVOoBJzwRgvUCp7IfhZSl38+Reddz/
rqbwf3W5fEoBDkFp8PQjyTq8ICDBfC6i+q5JCHUgon7aNFUyaf+mOW765m9/ByX3ZVf9K8reAXBq
Pwk4t9Yrb2SYLzERPqqPfp2LzeR2aZb9UiDzEGlsmJbFSUETJCgswihoLDliU/vnPSAzLqsVC2ji
UHTAglqHPf+8DPXP7+DWR/BE+mVezrIx+8oD5hlXxW3ZdJiPI/qkpS2jRKyeQMokIRL/uwB5n7X1
YqBOje3RW21eUpsLPXkpq2HWtU78XUyA+aLbTt5WCQDZJsyHPjw3vPwR86WBgg1XKPKq5jT69XEq
GaRsbknGBIbSXsj6aOgSwEO3X71LOzLYdCytzF1R2tT521cLLaIgz5muVF2GGjlEnO4EEb8691bS
s4sRl2KrmjEAGICJxkP7hfapjgza7m66Dv4/3iBjC9qIZH7d2wQ15F4b+TfkQ5FWKvgztgL8SoQY
aFjjGc0cQnwM6m5R6xuRZYDlxt7GvgGgjFOQthPJMEkoBPdDlMq4vbfRe91XH4HGKqPPXTCF+u/i
F6DOKEBiSCUO+wcqI9SoESID6qNayr981e/AaBF/cYjbTq4BFmvvcOR+1wG+7GCnOl2xpaA7pevA
30AE18fCGkyMTfUTWavXqI/JwQzfUD9YipELNsRgHPi4sss08SWmQbKrVHOnzn9TxiMHJp1KGaIU
wHH9T7wgAwnoDQOVbIaHB1E3QzwX4d7ILxMqocBEgXdXZLl1sBgyge4oXz3IyxSmdoxJJMWzdeAq
+9wRchj9Jl3l14q8bxoXT/1mdnCvlNgLvYkEBuB+UhLP0oDmg7VygTCYd3GwJlavGMVwcKSQt2BQ
JUHBf0Rl+cfZBpussadoQc+LPXkvvPGPVzTv4vn4Wtdng5uG+xj+KxD9yK2L6jwC56iCzaaNj8hQ
XeDnqx6iVYFKxk2561hw3QrYlUSYvT80JBP2Rbqhe+dLeN2qMt3iWvws4+Msim+PhuRiLcRn0AHx
funV1atDcfahjtXMipe2Ps11W6JpQyywNuW96iTiaizIiN+O6epXXY7BCOGUblcwLI+AcHIAKZcS
Af8WaYghxySde6UCvI+mSIDa8mMvradgb/tW5oEYASTizRONQdoXsXu8WqPgW+ak/gslDSbOvymk
mE+d3Y1TBCSkC18bpAtSAUEk4aPYDSBRck6wOrq+zlcJ3wv7pNkhvpNYtL0JPAcgML2fmCkcErd0
QNOp/gK+q9J2w5xPZPiyrCKb8VNS47qnOKETvLkAF61LEKsddIKmhzemscOnGFBYMYxn2cEtWYeI
HPwQdxq9NcafcbiUTB3UKk4OkZGMbThnIRmmEyXBAeHEPiW0pkkR1gXwSsAczYhMB5KoOxcNI/oG
72OyqPWwHc0+iAJ/h4PQnsLmVcMn2um+BN9Fyh/wvp+QCKI9zVq6xPrxkDujOSDH8HWOmwPwHsj4
Aicfi0GGdSVi6OqvCjwOqUw+Fqf+4FaQzKAApsiBk0SWHdKLBRTULgT58dw0fT399ttlP29p3AAk
9sv1ie0XG+Q89WIljsjN+ih7eF+Ko5HZb8vkAHUzvBUCquvo97mKz3xS4QvB4gWwHSemnYCch96K
nsv2WTSWAbzvXNX25xhO7IF2dbe2QYBOOAB3hVxxF3aguhFN30ftsBex945cCBxqpy/VTL89SOP7
GU1pYmKXRUh7rXN7BE/ytoTwiKcSG2YtbIMXTnRod1h0MoR/TOX40+v6HbI6M5aO/RWp4gdeI8OO
zGe/piB+uHou0ui53f9bzs91bQ2scB70824Kn/2tXBN420Pe9vsSo9RzuIXciaBaiqjvJ1rQb6Xx
uw5J+XdzONlr5D2z8scWT9enkolmKkS0aDIw7jecocGEj8xsNkZqcQDKCK0J/XWFThJ3XUQpMgUy
dXb5cn4EpEsVX8WycCgzMgC9SN4wj06J9JsMKK/M4wkPf3TeCdrUt9fg/OUKzl3sXATGaGt2DYiD
eB6/28J9OYXEhe2K/9FiQuDi/yg7s93Ike2KfhEBzsOLHzKTyZw1q1R6IaSSimRwjuD89V6svqMN
GzbQ3YBaYzLJiHP22XuFxbQhafiTW+Zvm75tI26TYIcfopnTORRE7b0lprwYiSTBhYAeYFP19sAR
EpMKysm4rbsWD3+Rl4zKyR7C+SF2N/vD/Ug8t2Uf6iZcxbLPuN/4lqmEGaO3+vOfmoApbUE/Susq
A7YVemqKNocfVTg8f15HJhfXheEb+jZBvkkKnsNc0x4ng7I3wALeVe4UId7XW0viG13c2Al93WVb
KLhaCYO5jVUQPQiH71ROeqR6O8GmMUd/duU6ndvNLCFjzFg5liqOCJyKrVFbz5pfX/EDUVo6JbHf
k2gY6vzZHZNyQON2KfYRuZ3QMOW78lPeV5aHkkIPEMdpngRZKgw6WVZ+ZXHKNkipOGQsRobS3yEi
RAa+i6C3CPkxCvlzMaw4/qIp/bMva0J6POS7ADBMmPgmg21KtNqHgMG08JgbWZTmqw15WuRWc6Y3
Uxuvem/4j0Ivdr0zaNfcZj1aFPHetdbVWD7SdsZGxbokhf7mTmzyfWoye6BDbw6TSz4mdhNt/6cj
N4cuvnSFcffnI6xE8AAodH0wLa47qX3dUFmI0OsKfW+ZsuUJ77b93J7its+3msHvjJ3xefYUbpu1
zptzMwqcpTki2eLK9HAkOvXebxvelJg61mj6x3yp7sc6+cJ1DWyl1I59iqICE4hNh5E0sficVHVD
J6zbt44Q3EaOxmmtMMW8vC1SZ5gg6/NIEblzEtSOrDq2PqnvzOKRUHVS73vnKNiZmUCwymM3o/FP
FVonl8deqzqy5ymyUs4eUmMk1D3tLq+LL81gcSqGVQ01GDZrpMeIc5IC8loP7yVr3PZPiZfr+rGL
WfoszN47t8YnYuUMASV+PasqT36lKwqOLZcEXx0JBxgBu6reanbrR0aBQ2noNzHvZ96QNyFtHw42
T2pnP/jBBMwHsyj9qrZTOt1DR0dQyUSBrOgiDCFfttN62+DFTZa3JKUMKWMWqjkJHom73qWwR/q+
nrfkBLeTSZ3dW2vZHzNXNW1CZN6rANmU+6gFATlFX3uyWup2zaF0cVKujZP7Z4OYZDdS48J8Srf4
tJERrUeejlsH0iU0CSOxMx/nBjEfx91OAY7AboXZn6Jwr9d+vdNEyYAv8B5bp7DX5ndiYRTBvVOj
uLjFsczz98ToTwyd3+qGWj4ZwfjUTrpPtGybD1P3Z3X0HW6ETt7nYzVtBxT4nbR+Ss1PmWhthnlA
PZUU5JovvrSEyLPHUxBT1P55vkwWBpSOcwkLiaEXBYFKwvWRcKgbN0E+vSiBr9z2o7TsLmTZuE+C
nje547oNJptplo2rnRBNQg6HMnV/qZzKehm7e31c5aSUm7Zosq8/O2yrcRWYvEOVcNa6emrhpAzL
L6+xtxNrKKZCykMicnZmPwXlQJ3ecHnxEdLuVSyKcLe+EGpACBCFbwa2y0oxrh5qDDGzzXbmczds
p5qVZlAlBnov1Bhqbdl3uX46RRi+vb2bDSTaSp89Yu00ZQ5QINAqvN2GRZHp4bWwnIrNEvpTnt3q
VtJadeXvEp0Vw2eDi7OK2dACkiA+ALoNM4zSnt+awDvHtn1rTcpz6XnlpmNytEgesZxPD4stQ8vP
njOnIqTQv4GhuMQ9U+ixm7+roLjJhm90BoaHZTKdBHcbfcOA35TiClSLCu2y3GspIBrMVoDjkJHD
GlKSbddYBV2mA/pYIcyTqJuH5WXKhuKaede8LD+cTkcxrxhl4sybngPnlg2Ovh9ZCMMRELAXcDdm
BjizlgDVwcnzkJvoV7X0tHi5op0nZ1bNPE3B6Jz7rnhabG6rIYMHpTrh/tWy5rSS6DA+/uwxv7XT
8lJCltssLZtzE8+kimFObNkrAJXk2ykmOmblQ4UNl1jd1Otqh/XDvCOKza5JR8zD+qN0asTdUSaU
IM5w0NJBvyVtOiLWvvqOGewkUy7ikLTTepOeear+qj88n+uO/zHdFL+ldWb1y7HeYv8Xm8nhxVpN
QSFhHn0a99SVy3FqSAEZS40jUaXartAlH+qeiuaMN2GM/Vc8BhMbwPzkyHX+O3v7ZRHDvvWe9ZHu
tvQrrqHq4BgN8KZa63frJzkkCtamzPwE0MfDRYwP9eyYZcbGN5v+mQBK8BhTYNk8PH82KYQD3tJ+
rhBdPQbFyFI2NgAJHs0bfynf0w9TrVPr6943Rq8rj3O/Bzayya0eKSzTAiRsucPeRxVh0zJxtB9j
mlrWEZHglybTDNYR0wwVTdc28/zpmEnFPdc0+D4N23jKbWYSGETvyYjV9KAtQ1f2JdmXfqRpZX/u
rfmoq0DeJQYrGS6taJIyu3rxzGpvsul7nm2HyG7BVhcGtLmRbb7oqMs17vd9J5F6RkcyEhcEK6fJ
g7/G8Q8h4978ZtIRxrXO6VccRP03Gua/ER1/1c0sM+JPfwEe//HhfzzXJf/8+Z5//s/1UO1/fnT9
+2nc/+tXRd/1CtVX//WL1r/mHz+L3/63v27lYf7bB+F/hXP+D/jNxz+He/8Pn/y/sTkN17DZuFa+
+T/O7f5vfM5/Pxbxn4DOf/nmv0E6wabrNLaO71ODB7oLk/gvSCf4TnQGaJuebhs6OVU+83dIpw2p
2DRA5HK4kOOxDv0T0ulx2Aon2/mcAsW3ep71/4F0mp7FUSD/Dun0oYQiupu+GcAS1aHw/yukU4/F
kPPvtAcLV1CNFjyMfSXDLJUM5Pv6rV2tl7Nj1Mf03pCzczcBhdqn3pCcNVPi28Z7wb0vXpygf5Dp
aF1nM8WXqk3bRcnm1o/jqVKdfzfmRn2ZwG026yxfkJDBlfQ7cANF5bIY/EjMrUZTfRb64p8Zd25m
VZj3k+uHFojDSz5a9Ar2RDqWCbpTHzT3A/Kkz86g8o28TxET2wxtxdYoIiu8YPrv2REY6D3/BWeR
G1qNkhvP0doIVMs27uHPeQunZ5Zzwoq2TWr3wXOGmM6CujUmIt5kmzpL33vAJW1h/7CLpIiI8qS7
qrq6U0tsYwY0ppvw7Wo0hsqadqOZkVJF0/SN7jUlTiqzZdqo/Gjih9xAOxzOWLFCEwiTHrQQIRr5
PBTzN3gV5A0aVzPtXgw1khUrooq0csRQ/4V02bFRhYWkBGAOeuTWG6iQM4FL31AIpGg6HwXzyR2D
RgxrpXl2MJ9B0VTgV7aG1d2QwNJQkAcVlmFGUu6KKv02vd4MB4tmwEksdz8OXEmn154YPz/HReWf
87jc5gAPL3oMOE4PG/LkNWOLTe3OIUb3nbmoeaPLgAWtLvaJZSLINM2+o8SJEssTWyewX2p4F5ve
LrzQxJeDbYDRjsONNpHB9ew1AFeZ3iZ3rX0PG8crELBz1SJVxQnKWBq8S4lsnecfuomjelB+hWra
R8ui7QxuIWHeW4pEsQ38rgIxS30xHUWHSJvk2VtvixwHIZuXl672k4ABfTBgfJH6IEKkNnAbpfuW
ZvWxSAP9NJkpoce4uNoT/dPUTve6qqpdjSH1YOhNR1zGuwxxPXzyfDzjczo6li5fWrhPO6fM6kdv
nfMiJZwklmm3DIXVNu+KK562TrP1bCP+UMlDm5EnLHApC0JRuik+zRomogM+Rm8/hiS2cVsWRAGE
ZUad1efnTpWfCDApvht2kzhepm2Byoptuyt3WZrE+9YnV+1Z2hj6STKeizl7AOHCTZ546QNKxICE
GoMsjJPlUC5QYbQZty2QhnQTV2KMVG2Q/eVSD2b1WqGYeDFT/ECEid41oT/UZGAOBbnkzKIqNPQi
AVLjD1u8WZsxkb97Od4QnS4BV2gjyZl6cYYhBhcKxL0xJAtyqBmkJXPMNL/qkJLMdtsPDH6NO1i1
h95IECZHmpMV61CqlYrDKMMdD16dneoiG882N2jnZzm/w/1ZkLB5jNkLJXHDkFFQRnLA1nmBFJqY
IIPTrLA8zfx+1yPKsmTN25D27OFB/+bTGWw8kELvjjnSPNk68Ym44jcwUBZx8BRUb6WLQmSl4hmM
o02Miyyn7sXybJqTtkm6i2Jh8GqmJXkrCVZqHzWUsckFUDCPBcovrt0+KHEQmKclt+5ENmrbbgHC
1mle1AQYZTTwjgVRDNqteaZ3lK+LENfKPWbeioklyT6vApZGa5AOa8aglwdAat7J9do7zdaTS1pk
jOXtAmhFHBUqdq5jMD6Wc1zuQV0mgdffxePJ4q+LpsD5FaQMAnoNIBKk0E9PYnwVIw5Se1oOlotK
3qpll/qrwmOUeCqK5LFWDpGeqX8S+g6hSN4arz2RmAVYRAW/TcSf5C3Wbm1hMF9ICMeF/Usb19Gu
8yK64OdM/0Ep6549Go2iQC2lp0blSL+snjY6xWe/8UVNTgXcYR0zAu8VFSQ0gN2SRog67V6MpO6n
gP4rk/dimGEnuq2PR2I5NUHxy+/Nx6pq3uUwfJlTfm2vjZP/6pNO35iqQKlK33TrVC+WdQNLAwIs
kMz2iLZh0gLemLNmnX2GhBUQ4XM3GLxy0elbjN1qJ3reBssmOl1gzMVOaR7jJH5VAzJ2D6UV99ZQ
7gMQTDZ+ld5NoKqq+Gtwl++R0AWMS1Q4veCL68lnPtOWEAO6I5BXOjHXoPIciWRRhTuIU1jEcIyP
TI7H42QUr8xVHy0ufqRQOLaCnrPRxk+7aAHRrsCUfu6PgbC2cZ5oaKux2Cb6zKbg+i/JslihWy5s
BP2jtcLPDKN/1YLuYOYIscAkN34XjFAQmA6gfz+XbSFP8WpV1FY5rw2yHbHbhySjg5grbDumnTVh
tXJdF+FcdV8wphoc59jI/Fyg0dPKT1+5tc7oGGo0TW2/GmmF9NBPyU+Mj6m4ddDLOrsuHuXo1oSi
0+lcF8ujMWvJt1MaZ38W1s5kqrHXgd3JzLZOPfpTMUJubLpsPiSAvyKIDepYWBovmR47WnC8bBmp
7EwXbDHwBudGNH6loeHmrN5ihLbnTmH7GNjpCTuwSpoYQQfDvffbqjhTPtdY1Mzh2FSVH+I0gUxH
XHjEzn5p2gz/4eC4h9gY4Uk4hXpVbkkwoVXpvoapfHDlyjy29M8UAu3zlH43gWbh7KjdmzPpECWL
1I4MvyW8VyvaGD/eE+rMz4wI9UvlwZ6dx7E/sFBZZ29mFJAtHQ7KUp4JpN7ncRCcl8T6piHe9yla
tegH7aDXjG77eTavwOAjYdWP+GpX3MkdBK7+PKrmqxeBOLHNbeOsva9ix9wHSf5Zyp+zvpRPEF/Y
r/OrK5M71UPuqoaOWHnpbmHAkI8rKpJMKnnUEwdqtKbtsw6YZiwd/d5xip9WWn0g7hWRLlr8DNiG
99YU+GGSD0+mG2iAaud5G/QLIaYCtVGX/Qn198vZG8YyHep18yMPoIGwM+Qb3vtNog1ckxrRxxTJ
W2aCJphJ1KOL+TusicG+TS0Tz4m3EHvAN618qCedIK7Ju6Od1dzlUR/XRqjp7QXlXO5M2WC1wdB5
DlL9k9RuH9k+uYwuSFjK4D8KHSZYYHqkky2QippfnWZ87ne2e5HKrMLMHfBQZN6FDSw5uUmyRxPE
a028CpKsu+VCghbzPoVOErzoH2q8/VW57ItEXEvfe3Uwqibyk8wg0bL5wAzjZyncN8qknGVDBwa6
w/PYhZ79neWGHqq2fbbgJzHnd6FyITtvFks2axDDvzeZ0drKRYUc0fzgzTFTsAkuBRpuGzEklxIf
HFAMItoLxR452fhG1OpRDqJ+bHpTnYivlbivJpSc0sZ1o+XJs8X/crLxxTHV+4Jr6xTbcYp1PPjp
6hZAeqMkmb9GgmNV7MyujPGx5Dy6o6aF8Df6QwD4YetVvh8CqHmCzOXes4GfrMC41SOBwSFJbtgI
1UVKvb8jeDyEs5qZ0g02e0Drq8gHq3KbAq63NiC057LS7ru6+EzaWX8LquISpwOAMDD611bLumut
LV9W3gZIIMQVA+aYpeW5kAtGQhh5jbuBpfExWXOnIven15gnguDEZJwMrXhpx/65aEAI9jjuzXp+
5DSE2xAYrI8aU1Dwo98+1xueFH4vNWNvSBoTUUZI6nbG2VCIIFZjrWwZrlZnTaOWbDT7wkxyYvga
vABcRbEr03czaRjqAgbpZv0nySBAJemsNg70FqpP59X0h6cFqBfAMknLaQA/0uN7PdNvY9e8xMEc
eY69ToPy1xyzvl70uzKpurMvySPGgBq3TsG+UlFGD0FZ3BKv/gg8Y8em9O2JToY9UclN6k6MV+F/
LiXECAjwCzkeMxt/43Jluuf1r0U5XXzfZpxCg5RjDj5llfVLpR6wLdOOshYLnJ1AsB8WtDSfkfzW
NaCFNGiJ1izeNE1l96+BkyU4V0UatRxLsYECCwVxMoZwaRoXHVe6uzTTkXD9GYUemICSjBuJC+LF
92/YUlm+ENFT4wWnGGKOO1z1DHjHumHGJhQCD8ol0a9dltBOjFbx1sUdjxfa0dyNfGdshllbPlqr
4qnq+C3HBOMl7iWbga0b06nw8mc4iE9UfmkUkyEdmGNocUNhRKWWT+PFcfv3LuYoiQBXVcP9/xMF
Ho6FVv1wycZv6THF45hkD3abdRGxd+MwThPisM4iJJbBhSaY66zyu8b3+0s2BQz/PTzYo2QibZQd
UNKMZMFie+XeZ3E/MT5p70pknY0NyGxbJVCfJoag9zNIMK6OyYrTmuO5dM96x0SsFY65rQpwK/XY
3uFN2IhaJSfJlhWVJocb9Ik73MFcuG8bXOu9vYz3oyjh/ir02AmXSgJZruUtdrCs7SyS2I+cIdI8
SnP6rC1AVWnNKCMY0AGZ87g/mmU5yCzub37gPremX98VgbgTOU8xd+BwqSb7aLWjA51kHnc2CUvk
OhhdfY8CuTQJ3J4pRnzUMYEy/CQar6q7enBwNpWflt31rz3JLfhDiBTzHpUeq+vgPEtA966nvY+e
+Topk0/QUzC6ekXl/WjMJgwWfViP33iL49I/5ByQoIwyGt1JvInERZ3rAhgIC9ALTkaByxB1vrOc
lqm7xZjVI+gRUSeK7GIFsIYSn1x3UEGCkRTNdjve8hzHD4EudajsiUAhIMa9bcgBbKpFigMn34Cm
s2Xb1Nv1VifzDCKxrmK88I1eHM1Sqr2f0u7QHGZEYebpWXPKn7Boi4io3lu23pltVZ5NYAFkEY38
qPRahoWmxElTkMiUNF0QP+Oyb1LGDbreaJ89wHWI8S5eY5w1RH3750oK3MRAGuEHzrtCyPEkaHEV
2ZID3CM68NiUZ9hf2PCQLtolJ+eQLtbGsDRjO2HFPQY6CeS8SJ868bPiaIQQUOk6g/FufmK3R8vn
AABD4KyBPDRdtRakEXgeeVP5SGJ0OIulqS9VN45XkVhiO2Jr1Zx4vtSqT0PdGbwtAmuHXaUZz4aj
XQ0nvi9dQG3uUvlPhZNKcKI9FhUv/cicxIFGOhBniIPih3RJW5SU91EeWEWo5tG9mAZ9LurZBxhb
mzFhJ+4tDG9HZ4H7LOn5o9htoRBhYg6n2crODuttpzszSna2UQ3s7gTbzJ1uEWsjntpeOtNe2Ara
7kha5yq7jMwo85ysdH66QRUl3CzEGborNAUn0hj57uYaaV/irDpx8Elx9AfnY9Qt3PYGnEdH92MY
5JjIIT25iR28ZKmp7+0Yu5nT0ROL0ex/9BWPpQYz4L0YxmMWLNXRtCHiyjr9KleHe5sobk6shNBQ
yoUBmfPLEK37Dsui2stFuYcSKZMH3QmzcWnuVFreVUM2R2LumeJ7hn2UOh1+WiCFtNAvIncuhxcC
tHNDYiFHwqBrkRvMMIo18a7JWHzGJrD3IJgWNtbEwMOoXctZGJdpnP2TtJOLmFZpr5unQ2ZyJW1b
+8atDNGvEzglPfcu6ZTYlSVFaTaConCsAuTVGgk06zGEB1ie0JrK/dLSZFp1ibcENOQdWsRjgb7A
GS8lmKy8O8VV4+26OADJpdtqVzoxiHhyHZQLVndIMNmF5cwIMrUhgBk1TVrWua9QMq2DylAF4OBy
uQUWfok0k0C+OMRJMUa27T7r2AWePJ5pU4RNP8xPZY/3rl+87Jz6DwZP9dOsEPi0gEoSj8DDNBan
uGiMm5WhGqlYS3auaB+lTluZWrF9UP743plTd+56kkIog35x5vbqu9J4zXLc+fMHBnKFJjhGXerR
neVbfWnz567KnZsFxQUHYot/GLCpS9S9ShJxMRkBXBohxg1lyGqgZHeuEBJiv73aTJQhBLVPvT0x
qHeSh9leWzjzadDtY6aZFnzOmcGdxVY1L/nNtWN75xl0upMktAw871tbX1EzXJShPwqvcKPFVf25
yvq7ORvJluBwnrKKym0ogTtLSGCNo3cb8q1eJIBH3vuBf/BGKz1CaDQg3zXzkfA2BfJ6EgjcTr42
88iACTgyminwaLYr/WJ8GuPa3HfGsqtUC6HXY/Q5g/dGEK9AUTGvT8qnRIgPAp7Qb+Lp08QfgWfx
LPvpvDjivV+O7RT8AhHZh6TavqdBpThXJnHUZHcGretHvrXXbQphWXBCQYaHvp79rzLL3pZeu7er
mtGvh+UQl/m07UYAQdX4MAu2XVNykEHneyb1df/o5QSsVIx6IWyM/xZwiJJlYMDhtf7xuHnXMx6e
FlM9JespGdAdgC/pHwYNNLdk8tRxppWpNf52sXClD278aUnta+ibPnSRsTLgmtEwE7ORcHPjO6NT
KMadceBww+6Qpriall+N0sBgJvjoAGA0hasfkrq7A9x6ERjeediTXTo4EVNUsUPlhw6gviaXspew
OViLInV3hmnsM5eIVhwPM3uKfA6MJXSC4XMhdnkq3yFZ33uiOWDKHLcjCccdrZC+yTVzr0t4E51k
raDRQ/Vwf6pkWrajgblalwygehcSkutjVAvujR9VIkvMFR5RD+xemuJ0mZVw1NvxGQ2G4eNX2vxq
wCUfMR3ccg0jH6WNm3vbCdT71jKT11J4P+AqrFxt8s5W5RDo7z+I4mG9BUS4V2167u2xZDM1tJDY
unG1ycfiP/vKRKHuRdNBmm1Q3ulx2zUjkPFMDelDjveHw1CaraALOaflbG+F0tRO4TA8tet/BERi
s6BDJvcYl3SpQwpcyrNrenHjr/hNGvxwwOfC9gUGnXVElARGPNMb2J598ysYaiuUA6cwyABLnrIe
iDzwuFKa9UgrI5yizdiQ8LZRXFpADTvDh4ibzaC1PIc8RSPGs7t03wtnVaSj+QIv/KNvIFyCDYtr
yFGGbR/ok5i/z/M1def32GnvGJCTdU2PlIC3zvJfF0M8DRMkEGxB16kfP+a2iMTkv7k2NMMJYiT8
8Ab81Vqk4dieLSvej9w8sB6OHle6dUB2kGX+5ZRChcoYg0O8Iq+WGYZPm6KyC9aPBHF0rOknB5+b
g5s3NbzPshk8OsXC3c19Hx9Yl4527a2su8YEL5b9zjRYBgPzFO8w47jTPH6Y+VAsE2bqnlW6JfQ2
KH6gXSdPwew9u2Z+8bvmLeFMJ99q7b3eiRcYelhUQM035sOS+M+aRZd+bu3xE1P7j3Ks3+SCSaDD
1LPJWV/M0Jp8NGgOR7JZ4W/oh8rAwwmvVd8lW/SoONS1RO6E++JXTJc6Usxh2hg7v4fxBVfhbhi1
ar/4gzxz6hZZcb0xNr2vjTddogjiLwjCpAD07BRkd6zR94/zKC9I79OzDJgVg5M1Ezu+1Ub9ZhWO
+YMRHablRP2qnRIUbzF+JYWb7UFxfqim+uBY5vzhZwdmYytasKIiGd2b7Ivt6JofOgNlLhwJ5ax6
7gPMuT0OE5VCmBpTHho/0HBmsqqeinbCSjhSLGh982V0tXUIcl2GBowZjgbJetgTtDJkxoMtKLKX
WvY/VFG+Tx4UvWoi3m5V31pDmdYpZkEZ2U48Vg3ZUuSzw9RlyfbPD7WANEBaGdpbQRiLcMgEnrld
cd2zsassBMw4t+gyNJPxtW2CgsgODNzNCwPPSGqlfbb1Nfk9TmsXsGY22ZmZJ5WXBDHW7pidoOxw
OSBsYgqwBg6PyBxYWyomJa13g39O29cyqMKy6LFXk8RfLO3W5AZwgzS5znK+MBURVzgMIe2aEY2K
GYtTQ5biGI9zq5xL72Xupk+98SEggFrgc4ym2DB2qPiv5qiJB2deQyZ5c8MKlpwDV1OHFhCLU5FV
zojG7WJhY6EM2GKoQA8G7zcvee53qQspIbYdRYXc44StVGQzYjlwnOKvbiI9Wa0TrqJEXkW63wal
Mlj+vf1kNYe24+SwWgg2BT14dF28ZE1h1rdR9S+yrtQJf60Z6R3B8rnRcbJI8RTU1ldhAQxeaKox
wPWvY5qnr7hWgX+XBgMJTjeifsz8OKrytWXTWdehtv0OYkxsaHT3ilTGVw7qfSS3ZuCCfMF2wdq6
kl7qSuOgBOLlh9oG2zWWjEBjC1gTQlgB7qE7IU5hihOJ5DgYsOFz+4SUH9+bi0OsDvG+Maa7RluS
k3ZS5WhtCM6T9BLpAq5FRhzf5HBqD61j/mAOxKpznQbN8O2V36D/XpIaenvNsADW213vy/yeMeNr
a4FrlAFH9gyN8RvA/Hx2MtwS8H9OHSOryHVYcYauvNSXXkKB1Rv9pQBxOkuYDV5svjYeETRk9+ZI
joT2qm36U45zIKRVDHNM/GBDcKIPzUWbjt4M+KkWZGRlT3jeWK5KYVt2W2PPORkRpwZVV7+pzk1l
f07mXGOTH4v7JSc9HFv3fS9uSIjWyR4CzmtwZ8YLyg52KnD00BU5+olB1pOUhr61mva3X0/fVWkb
oWGly9Mw+D+MwOPwL7Hc4+ZNPeY8cMx3VouXaD1z6uJ71PjdvJI3CY1vDVb5ndM5H4lFJzKRyZnc
ikqJNEnbY+eure53Agd4q8PAj8pCd3bZGqSe6QSR1UB9BthUmNtA26se3cpLIofpyGbZttZq2mNb
izj7jgFSX22H1lK7pmOOqJl0xjUafbnI79wdMP2JTz9nJu6CgFEJrFyO7YFc14wWBFbACnPZX9BD
OCwQ1iEhJLnPDac99Bi4YsgnS1KuBbL51bUD7emUQOd0iM2OnPADWIyRknT8au/whm/MxosZbw3f
djCBVPCzcBlBrUJWPWretbIJLOBTNqCBqUNn3eHCDA56O6vHRavsqOj65Zxp+6X4Lnjunyzxw0ls
B0O3f8qgv0ZmXQOYiq0DkURgynOuOP9rOi710BC5Ej9kkc47DS0bO5Vb7DUTfKqKCUJZjKYzLeEA
qMAao1JHsJpN0i9lJ+NDaQC0W0g3DQu5fGeVJF1dPyM+MBqDvI9Zdtg5OK13HU0y1KTgE0R/sDeQ
oVoL7550dXhSHTEbYNfxJuahDZpKj9x8+b2s3oZYmDS7iclqRfE8cRQRsm6nhW6waXXb/mGVzolK
7lczEOE3NOQq7L4/OFBquoyMm0ZjNb2m6fhS+MM11MvWelKGGZwwNpBrqudzNttUe50uYQa13oso
nK+iURvRZ0xA9KckYfxULjqOu/xd65rXahF22Pfr6Z8tolFgcdYSXKK6YtIHKczMK/PcTcWLUF0R
LUjfeAr2Pizo7TQbwxb/10dNnsEl9W3jtOYcoijwOWdmLMrh2hTdbpzbzx4oRh7TnwD2rXZdEoMc
yLFNY3HeajiICV6Ik1/LEk+ifHJmh7LBCHxSa8EbxiwPQ3T5st77HBpQZjt7xLXhf1oVkzzBMYcb
N5mfGt36DMo8tMwe82Eqht3UdQ/1pLxtbg9a1MbFL7JmIuT4i42Zxa82h9k+JAIURs1D4CS8KSro
qLQQBRv97s9jVlD280erY9ro8872qOeDYiI+Ceo6Tyz7igN0PIxAh44c+8phXa+mR4GimgUUe44W
OGCjzNqz/VfXw29Xnv04ymHe5f1MNrz5XS7IbNOYguO0gJBqRNwdYBLcDmO/mxuS9NMSUC1lRQUI
kWDdEPvXvH5jNm9G5Bu+Zw6SCSetY9GYGdgIPcKQ51JMjod2URyZNMAgdDx87KRB44GCQ6s5sybn
ZBpTRzZPfZaSDqvqPp/xPFhJfNIS+8MyQHeaK8WVaZC5Qt+9Q+Ia6V6rWJ4tzN1hjYx/xgyaXzU1
wbwbxPDDa4yoJuGRZoBkKWjIGLe0DHNjGW8Q2O4VkdewzPIZuoCmnlRp7nnZnzEYryuwTf3OniY2
C4sgFl4PswtuxUqzBQySRIVXPdXgSk9BLuz/ZO9MluTmzW37Kjc8vnSQBNuBJ1WZyay+UamdMKRf
JfZ9z6c/izq+viX8xWScHJ+Jwq6wiSSBDwSBvdfepXrEYWRvzw+sdO8JaXM9mJ/RTcmK3l2oueHC
zyUl59paiLplFu+aOm4fW+RNVRIFV+wafuH/zguFFOJ9YDH8hwXq3DXdzjBs/7q2qw6bFhv0C9O3
W+i+4J/5QoX3qy/439//4PTqLh2HPbxpIQRzcte6TFkE8zq3tVMWlyhhOdceWCWVk+UJpgFD0+en
yVc/qkmDnWXhEVcLmdjmW6PCw37TAC3uTT+6DpO+eWLj0Wt7AwsoyEivmqEds189XIwpvueFhIyx
UjRor9sG8ijOd9bYzPJVC20oQUkJTpnwjvnODCAsswrpdtpCXfZV8epAEbybqBN7YmrXEGiXBXzM
tDXBE3Meay0c5wKgc7SQndOF8ew23eix1T3ucM1ea0at7fPZUB+NoiMwQ2UZF40x2cdZ9Foo7qee
ndRbE4AGRkO98DryjHF6ONcNOZ9X0AueEAtjGhcta1uzmvYV7GzeKEN2tPuMnBZe8MAUxcPch15L
kg5/wdXWV7Z91S8bT8BDqgM+S6jYdvMLNYK+i9gswYnqOLtmoWgbLHD26ULWLhbGdoLNaS/AbscL
fxsFPXtiILnjhc0tFko34uTiei7wd4DzHmKiC9qOtNy076IHJer6I539OVYbJHXLP1FQX1Ut9n1y
FC+t1u7ZC11SPHpecyDEE9dujikqpkM4oBAI9bts4Y37V0ENfTy04ZDP6LGsxRunk5YDUILNjyRO
vrGYXUAdkMydRQcT8x0BQcLi3QPvvOaY1loI6MbCQmeDOLn2Fz66CSi9aeFhIaUKUD+9tBFlMiLr
CPzgB+AfiMMfUZyQK2XEwAqz2T4qbt3v47p8AuFsP5AjZjx2C7e9AeBeA3Jn3xOGwsJ274LqFepr
xqEW3PdkIcAzh5R3Ha+fhxo8/O+8aGshxiMGhx2/UOSthScfAJYPF8K84sKa9xfqvL7w5+2FRF8u
TPoSOL0poNQXC65+4daPC8E+yqZHQoyiY1UByBySFt1AVSus8o0Ja2xHoJoOh3pOnyHDJpfNQsqv
QOYXFux80bHEbDR20bI5YN9k1jjDBrafTlD3g4W/r+iQ+NOFyd8vdH5n4fQbxS5GewK3rkGUBcmf
r1IOpxa6fwvmH1IjaihB72VLBgDbjukBMFvwaAO16iMACrMInxVO5q+CKLtoUmU+Anp6hviUXUfN
/GVaEgcm0cWeTggBO+c59iFyCfQloUBnA7tdMgvmJb2gBju4K2dQd+Sz1Hhv5uk+r/1ntI7tTY2Z
tUK9xRcmzlFCJQSAqBf8db/Mp9af/cc4NB9hqizfOHX9YnTDX3nUX81s/VnELgQm+QtMosGhI5JB
YVHeEtEg0Dkdw5ioGOTLyNqUT/Qw32EhsiWB5RObOueQiv+Z77g7PDv2tc9mMAL+6gBucMKhZ15V
HEZOS3aEtaRIdEZ9h/88fMBIeRcvSRMDo27fPBuRdVhsmg2BFP6STMETBjgMHjapDAshdu1cYcZP
W7jRbf9jcDP2Onl/zmRzwIP2kEL0oM8xlOIjvstB+LA4RMFXm/Otqga8kYhwXQ56SNOoAm3nDrl+
dBvkpYrLy8BPOgyN812cw4zU+Zp+IOAomkBeNWF0nWn2F2NS7V1UkLlDFu4v3WXloPhIMxU9eMQC
Fd1a7uK0RXo7X6T5vGiLjGdCQj2gVuGxhFLT93hyOjv7pCTwAucIu4JG0ghOYZKCsU6QQWISRoKB
T9sNZvwypWDn04lt/cYnR9cdv7tLlklNqEnKKVZPiJmO6dIqUTNkREThNIXS1vckocST4hFZdxOh
2KK8booAr29FjIrWFZ/c2uBb6afRRsmhcsW3UdSHkQ+YPTOwfWCIh6o4ZEaPOtSBN1WbgjloyW/p
EGMueS4dHUzyGBkvxZL2AgKfI/jpmiCd+qYmEEYsyTDoC17VJSsmIDTGXNJjOMaHH+eTKIMEEvSK
jc9QibVf5gzFYjYBMmSjszNV8Or7zuDRg3zCt9KJ+dqZ7isNGqUlom7JUGC7gUVVCd80S3Cf6Q1a
EXKJquLowiFEmLkk43QfSUYUNy6hOUWRkS7ugKQpnlmcwWueouyOM0xWxsS8WyV26SB0buPY1+E+
s6esRuYxTV22Styqv0yr5cEPaNLMhiUlZxMpH9qcHs62zUlHW3HSgEq5ivuLGbjgTuvtQ9BbzyL6
Ro65cdMNrPLTJcVt6IZ96psTi3bNB3uKRtetE/QRrv2YWiL8XhfxdztBTyNa83MX19+1xD+odkDg
wVT7H7oZVFlpF58C9g5yK4awWfdw3NW/xKK01CKz+ur4v9kLrGvyLzUmTnyrJdqv1D06fAPsLNMd
j2HvcCQuWmJT6OCdFqY3SR+PXmP2JtvtbKSwiS8u2L809kaNThK8ObvtgUUGFic2TyFhW3vkZ/ru
93/VfWt6EhWWGN5BCio1zlecvCj55HI+QAcNO6f/abH1p+ucWZhCfx5V80ZxOFo2pvaDDV5iH9U3
UQkMSyvd5yHJ8CzWQ4ZlLUr3QkUPW6qsaNhAN6si+S74yACtJBSz/wUr8YLXKN//swdX4enGxNNz
LGLf3/tlequrfX5EKA90EQBNObGoLov7YCa9NmB/8LIrrWtTU6CEtpy4ECu2t5EosLHB6yUzP/Yz
4jH4SbXS/IqKGjVHeacLcTVEmv7is2F3jVCayX7My49doKAHq5wbs6VkpzbOHgDogHycyz3kf+dI
7oBy5QskRo5l7QcbRZXpqM4B6g0ZrGhfCU8cXrTMTi6DKdevphxbIsejdAwpXzehVrYwymD9CZ+9
X4JK4M+zt+61GZh51bj5/Q+aytwLq/5DBBIHJr5zxycv+Ph02S1aTFH/61X57Xh5mcrXf/3jr6Lj
7Gd6fg2iIv/Hv20sVz//9Q9NE6dcKlf5z+j73/73/21McW2MKZqmmYaGoUQ1LPf/GVMs55/oDEEl
O4YqBP9R+48xRdj/VG1HM2zHYWtbIN3/jzHF+icnHYZwORRDwW65rv4/MaZwnTeuFEWnCShNuq3+
6UZhKPdWk+JCbM3Fcj7PlEqoW+P9m8fwb2vT/8m77BH2TNv86x/4Z967/HLPb80usa0k0zDm9r5u
+HYBiBezNLDVuqFy5xFagkZW/GWrIbm+PN3inzab/9yQJdlrXGT2Tpf4UHzrXosfdKKn2IQXS7ts
/dv11elmVp6btdzwX9+fORPm7rX/27DREw9Bbu0BIvdsBUWz0/E+14tvp6+/9uCsP69vu5Vaxi7s
zE4rjTvEnbbz3Cq5Nt1OTpuPnmJzUMUkU5XPpxtcu6Hleb65odJROT5aGkSBa4/XRdiRvGggJ4n2
pxtYfnmRTsjLlwL6/x2zNPymAYcwEbXtBLb/dCrij6SqirZHVJL4JobgypngoTZmOn443Zy2jOD3
2qNw37ZX2iCUzYZA9S4IMHeiAfZExh5ND39B+cqW1xgvnzFE18D+V0hvUx2RXip4+LPb0z9h7Y7x
m739BWmA9oNQP9AQxB1dYnj/FXLoXKl9uhvG4O50I2v9xtzxtpGCYoVQ1Zr7aWrIB61rez8JNT2e
vvraLUjTA2+VyGpEbZIoGUWvatEUtw05pBeoORCTG20+HU43tNZdpjRTFMpgllVoclYW+Aj8R+uT
brZ4HSDmg8nRMcETMADQtOthHw0fk7bfnW555QGa0oTB0jouscWY+xaR67yvtZoAiNJ0RXBmA9JU
AXBSg1yHAZltASxnSZJwJoDBN/LPbGDpvDeVpbPyzwvcBl5OdrKFjteZlQ/24lXZmFNXJiNTmhuA
6nQqh4MUkO0bsCwx/lwobOxMnOqj6FWg1/DJiMzgvB5ZeurN/bgFJ7adPpGlpzhzdhhqrYTMHmVF
751uYOUdYUpTgzAKKIQljqC27fT2mPM1rO5nKE4kY0btMG4Uz1ozUv2DQa18uEiOx9fa/JLUxLJX
JSCEBjjNw3l3IlX/AIdTG1TT9XT4i3sDhUBy4w4OL4vEdJLxzA6RZoHQgT3j2KXj1akxXSmcHzyg
VMNUdPomVirQkEvfjyD9J7OFcBcwwQVKf+OrNfMhcfryK91gSAXe9XZhg5qxvD6lG8ZkWDiBE+KL
SAOKdrqNtVuQaryL+OJPp9jxjKZPCEibHPxqsD9QH51uYO0mpBpPXMWs3HHpgqqGIFWFXazuAZl1
7XWCqaU681ktzb8pPZtQlEZTRsvjtGa+0925IqDbxWHcm+l5S0JDqu7M7dno6AKKz9CyDvyLNZRP
yOCV5EZUM3bQVgld+4kFhbDOW6wZUr3bGKpdFd+319d0kxeak7ZEXqSK2Kj0ldekIVX6GE2V1aJh
8xDqC/jOOpzYXelijbnghKN3OH8z6mijsZXZ2JBqfgriQM0GxpqJwcE+qF2nsDuk64C8i8COtPuE
vWd1sUNr49fTo2+pxHfWUoY0AaRj4NvFPPjYwPQQk0lgzM1fjT6HpNrPmK6ekljnaIJ93LC9VXGa
618mwxXm0+nmV6pLSBMEth+Wv3hFvcxWEHQYKbkgCzro9NXXlh5CmiDMHvJVpVeuJ1RuhsN/zhTY
+YzTiXy1qQs+4zXhPMKYoWfcj3zBLbu0IFi/OAnAgY0CX7tHaQZx8pgdCsLDPQ7OiXG1Zve1HEd4
S6dvcmWECmn+SGthaRyM254hosELSNfe106aP4PPIggePOTGd8vabUgTSKfVFtSmgGQ6AF3fYqdS
Hv2eIPbTd7F29eXvb6anSgR5rJBZ55npoMJ91RwQOl3ERvh5tSWkmaKJqsnUR+Av7TT46OfsVtc/
VaXASYZGt8wu9Nkqg7/KbG70jZ5Znsw7tSWkuQMrKig9vbY8y0H6eDHbrlZezAknLf3E1LgxvNZa
kSaN2ZiTqrP4OAiDNNlbLUejecmRN7tLZy7bhDRJWD6atxiijtfgAvZ0jHy7tDTtw1ldr0tzgKWp
oTLygvBiHRGN3mrxjq14/byBpUtTAF9RhaNFlILeIJdWw0VQa9QbPbwyanWptDULGRI4+9mLbGV+
GgjdELue3fmt5fna9aXaDkmELElhnIkHJa9aUQX6brKIznw0y4h6U3Oi7M2yTbh66yP9NzLeZpOa
+Bvjcm3y1aWSdnKsaD0pDZ6WLNrN7iiU8S7Lgi+Gm3wYHcVTEutglyNMP/vq9FBaeYHqUpHjHK3V
wW/o7DL+qiqcjwbdiOPZwF/oz8ECD0s3mlopO10qbhzAISB3BZaQYr7yeUuivNEmnPe3g21tPMK1
7pdKW/R2n8eJP3iCAn92W3gfmlEkG18YSwW8Mz3pUlW3OZPfMFuDp5G8Bxdm/qYkye3A4SgWE/9L
U6QdkNh4Y7CtdI0mVTkONeyzRBxwJkFIUVEDt0WoeoSwnO38otbBbKcbN7by2DSp5Hnj+0nCaYhX
cWqgcWiIodAOxyTcnR5lK12/IIXe1o2JvDhRZvafHHYvEEFaiKuzIr1x8yTfeFut3YJU+GzcKr0G
OfVQIwdpPvhakAS3JSqR1/NuYbm1N6UPvLKvgl4f90j9Zo4l5xfbxpia+qinT7ewdgfL39+0YMZK
YjiO3+8riEaIWJAWVS4ROKevvjyHd8busnf/9uqijA34gYj+y1z5GowoPfrGfSix+7WlGZ83u2tS
iSflXOPGRf7z+xYMjl3QfhDCe/oW1h6QXNym43dOiKXXHSDj6cvVm/MfkFTcyBlLYtm5OkoxJCvl
9BiU1j00y+6Cw4L4vHtQpaIGiudAg1PZwzH010LAe/A5MT/v8cs4LYITU4doon7vNCC5ZwMcLmr9
8Pr041+ZjxZG2dsRNLbseKUTiuBRr4+GW2PJMZB0GPMBJujnxlaTjWe01pBUyhluirwQaocEibwj
dFxxUj2aY/wjFOJocXB9+n7WXreqVNLNXLdlEQ7AMyLIhj4u9MQ9KimBrIlyDGoVooDxBFt+B83j
zFuTalz1zRpyvtLCDoCbmcWeExs+ppXoOxKSD7Y7Hk7f20qpqFK1V407xizSu31sueGFFePDhKVp
b9zFynSu6n+OBFvESgC4sN0XBqFTgWJxfj839gNzYbox2NZuQKr1sTP03LBdMFtaDbVEmbMEQBw2
bHt3+gmtDTKp3HXse3Afgt4jrw5NYG1aZH879IUxawtSzMR4CvH4dGPv343mSlWvRZigizHrvACM
xTX4GA0oezztT1/9/e5ADPxnd3S1X4pgMjsUWeJbo4w3YwMlPneUjUe1dn258JspzqZJab0oVO6Z
db/C8HqCOfx0+ue//2bCZ/Pnz3fBTdtabrceR58ZKQ2Y/voifO4diP4J/N/TrazdxPL3N29XpNEK
uO6u8+rIvMMtg7ZB7zGFj5/Pu/7S9W+uz0n2UJL4qux1zEAolj6gnvqsm9nN6cuvTFYA3P68vhOh
eWeJMHkg7lVPjBwVJz7CGTRU6R7/R+TBBhOXRt2C7ormYAeCOdt4dms9JNV7H5hdmHBlL2V5eD8R
T7TL4AgeFSBSB+J0uo0vhLV2pKLvEC+rqV+AyYniB1T5PcRX7pXsqQurcn+dfpJrjUiF7ztRZROB
3HlDTz6XVs8PWYb+zNbLR8w/Z72JNUcqeDfHHlUqWeuhxgP7akbXTDj24+k7WBnKjlTvuE7auq1R
ggX9cK81wYOY+5uyG5/Pu7xU7rNRuLEfJp2n1qAlcZeAhi2+pZVz5s9fOuZNpRiDMZK7zPVxLT4m
wB2GuLgmwGnjzbHSv45U6EQeIf4VJG/ElvLUq9jROmfkSxPocqOC+T/9kJaH8fflNJavP28CZklp
z6BZWC1Cz89grPXFRx/6TVBV951ebaxR1rpaqnol5JOjLnhWSceCzp/3umgOPpLe03ex8l5ypMI2
yoFoVg459sXcH8H63BjmRi+s/XCplMsJ5xO4/c4TRLcRN3bMWC7MRrcxHa79cKmIo7Qdw67jh+vF
BzJDLkf39awnYkuFC12GpLyEftUK57vuV/do1s/6QtVsqWy7qk9GACLgEJpYe5mnVvfiDoPa6R++
MiBtqWodhFakKED80fwHQsK8ok1vQFZ7tqo+6Y1+3rC3pdoNdMJTSkPFpFW5T7OmAVazviOhh1IF
iaZU0vMGpr0MqzdzBKO+qlKVNQGpT+Ulp334sHp72Jidf+87vFO9tlS9TtPbLXhyZT8eHG+8Cr9g
++GLOPgGMmJ6AMSzL0CKP9UfSVjZ2mlbqQjYyX/cUhiElVGFU4syMbhr1eibGQBqLxT/x+kBsHZ9
qZYHzhGnCUzaXgvLY8QZx85X4ucodKaNvl9rQCrpuutUjldpwEnNRxylP5Bt3EELOe+18Df1nWFO
auXAyK8z8TjqyY9UT+8a29y4/MqMIavvCNK1hRi11nMHYdwDacQzbYzWRvWtvHRkpR1B7WCUYRfv
xdwRadp1P+y5IJiIpKFINOd1gKyzG7FfDHDAWs/Gg4VDNkHrRJx3Pae7sipIzzxrIFlSjZdDZvic
jrVeYJTflaH/PJjFF9VPN5b7K8PIWv7+prQx96u1JXhUOZHfYOV4JSspy3HRze1Gb6w1IZV3HZIh
lrkjXxR6eFvPxIpFw52fOx9PP6C1oSRVcpwBVQcXTtRAJe4I4on28MIj7/TF1367VMZdUKNvxR3u
RSYuS7W+cvDopcO8ocNb++1yEZsKvD48Xp6ug3LTa/HNHYnXPe+3S2/lCRA7G08tUIGJvO8U5O1Q
PGDU2CjhlSKTZXE6x5wohpXaIyr7OXSs6zRWXwp+PtFg1bw/fQ9rjUhv6cIcsPIZNAI/B7CtW2Jx
C75aRfZTyZPD6TZ+b7q+8/4xpZd1V+pNEmpD7Vla4WUN4l9T0yfiPM2fYtBusZS7uzwIgQmR+zaE
pIdEavnBUNrKy/B/bbwGV4aaKRX6oAhmXKNbGBD6Q9Oaz4phvzSu+HT6Ltcuv/z9TaG3g2jCEjyC
5yvCC3TzjsiOKzXb2r5bWfCYUpFj/U2sODXIk26jva2P4rL3m6dA1ETUO9FdY9a70/exUjKyQo4M
dFiRY9J4bljin57uM+fMVbIpFfug1HqKbqX2sPyCoK1tK76rLLATWC3ZIDz9+9f6QSp5M8nHPClM
HtTUPipMsvCAPytl8nL68muPRyr6ESFsSih2zYzSN8dsUttLdKpi4+Gv/HhZDxfooclahsiS1NA+
D/AvUe/vDaXcGKMrP17Ww4Uj5t1aBXJl6pExLAEBbnsZcIScbPz+pZbeqXRDqnQjDAKnc9Lam0fl
Kcr0l7QqH8e88EbIYac7YO0RSWWcYnliR4AmGr/HhRjcFd14bKOtg7W1yy9/f1PGqQPMveqn2quF
/ZfaO6z5Hb190si223gnrbWwdM6bFuBWQWkEouN1A3zaKtVuAlyhUKjcjS+vtQakF3Y2EmA6NiG3
YAAjEZb+4IfqQ1i7P8/rAamM29roOsOlB5hQb/pJv0nC3HN8/cwxJBWwOwQpfMCgBpETfUJt/lzV
5QerDx7KautcYm2YSkXMIX+tsuauPZWzQDPBJ6VVt+S63g61sz/rIcnCNbZdW98aiD9pLOezBX4U
zK6XkkJ83uWl97Y/Ghjfy5hXKs/qwiX79SIwnQDuRHPePCqkUm5BSylx4VawQMeP4zg/1XryhH32
4+kbWEb7OzOFrEpTVT4Oc3iunkOQBn7YuKLSxiL7cPryv89g37v+UhxvqiyGxj73MeDypCo/znb2
WINxjJTmB/k2AxBD62Nkk+qYV4KMxMQmJM1ttQucn2fen1TlfWxasHJF5c1urZMoadz3Q7AlCV57
eFKF4/4lUWMsKi8w57AlWkNURfnquH2ysZ+11oBU4gZAZJdT8wp6R9OWnqZVFclBvgGl4XT/rDUg
FfmUdACkMnDQphkAXkhGuyR/2CVKbWNxvlLisiRNy2BYDq5SerE//GTn8na0iCnFVgw5Ti0Pp+9i
GUzvDDJZmWbbJLiqvVp6Iqk/mrBWCB2FrST4rt+4jbUWpDpvU7SbABnZ2AKESyjBOF1rs558TybC
vM9sQ6r0Maqx3o48qiJc7PYAfcoExy7Boqef0kpf6/IbGxRtpthd6dXEJB6nRm0OQ1qEG2+7tasv
T+5NofeiFyRZDktHm/NntfCDI55KCHrn/fil2TeXF8yypj7RxW7uV83B7hyxZIcTiLLRwMpAlSVp
nI4mRV72pefYeQx4g5jQ2vlY5Pl3uFdnritlMZqdZDoy9ZphZLQfoqB5Ctv5s+s03nkPSarmwJ8g
xKegtezc/ZYXA0lGhrF1lLnWwdLLusom2yGZr8Q1oNTfFEvTr7ok688bPrLsrGzbMCbJrSBtmKgB
tmbgnuDVPuu5yEKzegKPS5JjQVx22xK8ZV4l+aaIbdmjf2fykVVmcFeQZzqAdQjZjZSPgQ3iBH94
Ufvi2VI7Ud8oITyay863nemxsX27vKqIcirhmXamc9VVBKsSc+v6w+Th8xHDbhgmEASjY0FMAldB
QJCatHl8lQ0+SPMA3nYMkXthi0Dz5uTVFQQHfFPbJIk+uH5hki5lNraziypLnQ7DSEjKHqJTk38d
bcPwH1vDUuIfxLwn3c8UZjc7eUlbZfcWWwTaRR3F9gSGqs2H/VDCctyVYMDMZ3fM9AnJr1/VB+I6
pu7INuwcHAe3BxuQ2aWlXg25H7tXhS1c/7kbx1C7gcui+mwydBDVz+xOaSLLRqPjl4vCUzj7viiG
nO3IqThvvaVJ8xiKyonlYVp6qRV/Ay/w4GrBtW9HX04PxeUy740WaR7rOUIaU53fTrY5s0x6bReu
Nzvu7rzLSysSUGBi0gD9errrjhe+AhwVPPRPHOwbL5G136//OQ/XKhzzhHNItlaIPCqYwsSgfLPi
+uW8G5CmsBgHdE86ENWkqi7KYyU9YAeMjhAaszOnGmkiCy2IoLlugZjmmAcWD+xfwnqM59M3sLyt
3+lgWWpXZ0EPcqZnrhnr+BLhbnzDknfeV2MNWILY1ttOU887p5WVd1UetZiCXB4Wrm2IMNWnOq8A
/5B9dfpmVnpbFt+pUQ1MAYKaV7eVGezcySyudMTBX9kfIRDhvEakctbySJsVwZi1gswc96ESla9l
F44/bYVb2iiMpb7e6xaprNusGnwlbOkWI/2FdpooEKKJT9/AytJBXdp8szaBDl731WQXfCkX1kte
Zt2XZFaKn+Q9D1+nQhS/TrezNrSk4u7Naob8y+lqWrkz8WxBtETWKRbIumQW1UUfKSaBetTL99MN
rj00qdih4qWaOgYsV5ziW1dAqI6i6Mw3vipVemkPfjwHvJTF1NZkZmnwgZTh35G+ZOgGr8Xjf/fs
W+zF2k+XinxQMeObETteeZGm16GTA1ZMGvXTOQ+G2I0/e7yJ8wCAeMEsnoPfCnOhfuMjd9oo6/d/
uyor6+wxq+asYSma+MRsdLkTc57ebkkQ3x+tEJX//O26SDs3Wl5wTuZcG2l5zyLuG2TpT8Q2bB3m
rd3B0vabitBqbQSoTwCNMuXiNcRQ8DpnHTDB8x6/VMwmYd5xGCd8tVp2r1wlbq5dqv5A6Pjp66/I
3tSF+fL292OGho+XggJGsdUmj1E+TQ7hU7lOimJTKC9Bk90rkBvJiSfiMbp2LAjb16FimsWZY0Cq
9doWrB1jVpXQW0PnUsmgSV9kYV6mh9P3uNZFUm1bqpj5GGHS8kUdZ7fJ2DhskoxVu3UcutaAVN+z
2tVYsfXcE0KLWIYM8WCwxQPx+az3BikZf3YSdMOsznUaaILoSwOmLpw76O3KX2c9IFlMlxKR3JLk
l3tlnTeXYyB+zS387vMu7vz524Nq1pomsTOvV41DqifXut5srNBW6tuR6jtTFBXAVpt784CwFZiC
l4f6kwUFHnDVx/N+vlTfbZjWgYaNznNNB7yn1pOPEdT5Rnm/v+pQZS3dYIOEyulbL5qK+TZQtXE3
t278sqSsbIz+tSakAm9iolCMnPAs1muQyOcb39LBpW2dLayMfUeq3mDkhNMCT++5sWIchR9Gx7Qs
z9tFUGX93JBYkdMnIvMMooW9yZjrlyI2+mNod/l5ECf4kn8OUJjhmP9zNWORTORiBT7O1/QP1TSf
OYKk4q1Lsn58N+IJGeFAxAWpAbyH9MfT43Ole2U9nTskUz9ovP1jEWIidk0Ct6/CNjamHSFThf3r
dDMr3Sxr6wAmEbEuAiZpS1HAR+euQ+qborrF7nQDa/fxt1qOmqonksvT0+45Jaq6a9XnQPP3py+v
Lb3591WxKgvrwKO0jgpsFzd3s3MU96jl/WNlZHs1LC6rYjwUZDES0PJLLUBRR1v7MWu3tfz9zfIg
jx1HSdBSEmFDwLhI2uDQT0r5IQ/N/LwCl7V2KWkznUoMMrH3fnkgKST1ykyYXhuZzpmdIxV5OSuZ
6mdkEPZz+ldRpTe6gtp38ueNzf+1pyS9obsJthNx85yK9RjQiB0vy2+RbdbQCt2i33gRrTUi1Tlo
JN+HiANZvrZ/mGlyVYThhzKeNlZSaxUilbnRqxylYynFGA15/6KuRPhid+2WkuH9LyJVltdFIEjz
0F+6QMQ+3oOyIg2i/RIPgpiTRLHIeCdd5nSxWO/Xiiy2I2yiG+eaW2F1exdHarRkfWHZ0yBjAfrZ
+phceWKy3M61ZtKQSRT1tKHVpl3UoX0FP61XzdXp+1jpcVlo5/SDX7J85j5Ca9ppiTAempIs1hkQ
wXm9LovtJivipGEgjjDQgrEA0q2p97pemluOjQXL+N68ZS0P780EYhlCHy2rY1jhcsjwk1YkdoQG
7EeMKprZH8KxLJod5+9q4sW17+Crip2w+KwR6uSVaUAOjG0oz3YwOhx1TSgD270dukr6pSx0ILhD
OYRk45nx+JfIDOMGiHB7PUVhj2OPeCZ3dsMovFCzyJhfQg2r0lPth/P0EKoIYu/jMiRLUGRK2NyJ
QtTupdD9ot9YmK51oDTvmLNV6YutfR/4HKP1buLeDhZJLIOhxp/PGyPS1EPkq+jnvk+ICzU/Nb66
Y/w9Jcp05hCUJh0+ZqdMsYbEE3NTXqS6cQVS/4tbbX08rU0L0qwDjicjN2lM2K7IUx3/0FQTKzGh
xdjNWaXM18SPxs5V4yrxeWoJeF9/jkhy70zL6M2EPWnF2hvJkB6CKjtYFofqUNbFxjthZRKSUXkh
W3uaAAzsVWVAUMpM0BXHYtdEuB+sodk6tF0ZYbJQUIPcTZJ4l3hW2kUf0KwbD04YjN/HWFM2NmHX
mlhu8E0Fq74LXLmskn0zioS8tHRsnV+NUc7tMRowLm7MRGvPa2n+TTNoJYKut6DfBBGnI4fOHAmh
izEMRNnsQC3vNw+w1vYMZGVgELJv49dpQl7nL9/5gkx6387iVxmL3UiaeaI5ezRA9229tYG2DK13
Fm+yQlAZS40tiTzx5lw5hlpInh5B59Cy56q9GLVsr6fVASbzeSsFWTVoCz9x5tQmdCCo7PbKTRvz
UDguUgSL5Fp1Y4CvjQtpajC5thVBadkRCE2ybBEZlyQ05VC6lS1j6cob1pRmB2hqVRRNHKHZttke
rEgLLiOFwKDTU+fK1WXpYB+xYSo6LSR3VjiHOiInK06DX+ddXNo2UK1SS1M79UGdk4LgC3ICrY0H
v/a7pU+NhVja4N7xd+T9YpliRU5Sw+lfvdKnhlTrEyRBMpoSn7gK/aYO26NbPdbxeW9DQ6pwdJSq
zZDxd8RHVtf4E+PDGCnPQRofzvv10lrDh5jfT0Jxd2MHbNjJyXISimruUyV8Pd3C2tQh0/Eg8Na+
CQbHy/P6VY+qL/gT70EqPNWjOPiK9TD2JJXh4nnNyq1xujIzysC8wCInu9e7yEsnPT30hT9eaxWz
YyMC7ZKDGGdjol+ZpWRWnjKNHCFlNbD0VtzUBDb5vX87iGFvCoFbvLxl3M0XeXceKVOVQXljrFZd
Iwp3x36UMhzyxbkCa9KZd6c7a6VOZEFhiFS3So3c5SDcug16kwDF6ut5l5aqewrHMcgCFnaEr+Gk
73Km8tR8Pn3xlX6QdYQED7RzQWzlLivtT/5APHn/xWm+ZexViFx/7qfuMiLK83Rjaw9JqvgZWlXT
t2XE7nWg7tpw6n75de5u6e5WJhQh1TwpJFhhEtPdOUYxk1qsEZKgFNqvjtRG5cxbkMq+s3I/tyvh
4jmfL8bkSSu2zjtXNJEA5/9clBjWvISTBqGnTQpJ8llCmMB32xoRiaCfqK/DyUTVq4AyB/U7j6r7
NLR1Ue1tjLnt93AeasNrWaDX5501yPy7Uak06DDt8rlGMt5V0udZdCAau1TOeyf+/ox7swrLI0LK
HS20d507K+a1k+TTeICijkv99HhbWfDLKkOyObu598mW7gqAmInfP0Z+dp/49aupDoeu2rJwrkya
stCQJaMpSpHRThkTHshBfhIHZD10CrH09oYwfa0RaRooyXAhCoRG+m5ILpRMu9fn6Gqatc+u1my8
NdfakN72RthBZ+kwA8T6fMjz+bEJ+i+2Zb6ymfLjdJ+szAGy3LBIHEdVhd/uez3MLhyFuKxqNNTD
eVeXpoDAmRLVUAQwGAy6FwUprvepLdpPp6++MsHISDyDrTahWVW7b1WS3SLLR5PWutolSX1bNqi1
xyNNAlE9aAVn0+3eh3rwkWw3iF6WOtsba65lsLzzcSArDWczHKq26wEt1wzQroFOr5p3euQc89I4
5oHzObT/i7MrW24b17ZfxCpi4PRKUrIkS7JjJ7aTF1acgQAJkOAIgF9/l+5TX9+TTtV56+qKKYkk
gL3XXsPfxIN/+ikfanbIv9nG0mjayYzofRR2XQF892/+hH9Y2x/t75ilbFPtjKAtxHtGJLpyBqp1
Ng2/FwK9WuN//vsz/8PnfGQgLnaAYVyCQK+KqCcZ1486EffKDA988s83QdBfDpY/fc6H5R21Sxyw
AU/GEvIwYoSMMdSTskGbJ11Vevk3ctAfnspHXmKwGY3ETQafKWiZkLwlBJLA5795rv1hhZDbxvKP
LX2D9KSS6zjtEkPfpeKfYHXxuzf14d8fxp++/IflLbTQfW84sqwzhHMGlIO7v1X97t+v/ofdj9w+
9R9fXpEWnMse7VlfLYvY+XHx8GFdtNR7H1M17vlo6N+s7v/0vD8s9GplFUeKFnzFovgH3PsvwAvf
VhohsHdNj8b9Tenwpx9F/++PMqJK5jnG5wQaoNoQ2aszbilakR5SUOn+uzv3Yam3DTaWdKPjLjWI
bJubFQfUOCAfcaaPk67+MsL+08v1oUPP4PUw6ygad2u7rHstUprLIFHnGtFw/90q/EjT85rF8TZa
RMEDC8ghUPix8easa/Fg4/WdDP3f3PH+8Pg/cvQ2ofnWA+naZZka8jYwJ30Ll62j+iGZ1e9uWP/S
wP/h+X/k6nWJT+YkrcxOtqtAMnJUI+7OdPkYr2M+uvAva+cPKzP8sPArztVImhgfMw+iUHVLMAdB
/uq/v1//uwT/w7n10R1vIX6rlrEGcgJOcdJi2unZvq17W8Ag+GwtVONt4F4j7o6QM18zyYc9DFDH
nAzRfo5c+F++Hx+2iIrhoxawxndimH/HDBlqcWOe64FcDCwC4+G/U/WjIPq/qxYjCwwGfJbteRDl
2Rr86FX3+d/v5R9KgI9+eS2hpGrZkOyHeNEFH2yXZzaqDtWEjMJ1q5cXMMbpXasrsf/3T/zTu/Fh
dyAKXMcNLnb7rXIKgXaEzP19TFSX/mVj+NMHfNgYzJQu6FVMtk9FuusnRFWG/1VBGWUfKX2wshtm
T3HpldK7Tc4lUmPL/+K24NIfTnyEw8hKJANuy83yK60hTdLDkvzlTf2PmyWuftt4/nGYwX4HIhLf
89JBLRB17bkbzWMYJ39Zkf/xluPyH9Z7GIEoxrTmJfw59i6iD7yTn/79vvyv/uL/LXZc+/aT/vHV
I7hmiZF1HEbo6S+qbPQT3vXLaamq7Kmf1jdmm6+LGa/xuPk7J9blMHRz+9TCLGm3aIFgcN/3OUEW
YqEY/8SymOZN1v7NP/E/7qj4erdb8o+v1xkyNEgDTTBa6Zo3NSjMBTeygaFMhhOHocjzv9+HP33O
hz1ABq3hqa3ivTbBdICs13e/6ALlzqHWmxWXGZXP38AHJDzeCoL/dNdv//8fPyvxtOrWZlA7MTmL
vGmikBRudn0EYdUt6DQit2DUAdK9Qow0S3jO2s2jiwgNryi4iPOAVI1emVjovSF10+pcbS2CtUTl
g+o7YxbUTDT5zdzmfqztaKEpkYzcZwJ5Vdd1qiyJjw6+DwN4gZE16guHuKj/3JNudPlKkZ4Ev6IQ
vqSs0eFgipXMgzN7BDqSpC79sFpE1vGsR6NRSWSBuyRtTqxlcwE+gPkSJQjIUmobv479xn8jrgAK
72QbguQeDt1IcG3Q6m551jnSn2BHJk7GxuHFd9kMKaqXDk2fznQw3XVRxeU3mxITnLqu4fWSJ/0o
T6BgxXe24+puCcX4QCePaWIrwb3fUtEitEIzONYi01vvge4uddE4W++jYOO55PKoRLa9CQgBXjsy
FikCmFXcHft0jG5LDPmnyJZ3rqyQdlrETZjm6RIWKkY8Ns3kEcZX613aTXQPWmrZmuinGf1ZQCFU
kMRdmB32UQ/JQbXaO78itJZmQxmuIylkmhRT2GAk6ZHWHFOk8v6k033T2yHvkUXMYZ6MDLh7OMMi
FWGfIeJ3GtTJ+Sc42xQdaaAmudc9Tlw4Uos2l4hl1bbHybXAurv9xjd1h6j2qVimJZ+m9xpnjh7x
V8P8MLXu3QU/JtL8RJzDOwveIfq6bAO9utTkpu0Kb8P9rHCvYBy2gJNkEOP6Ex1l7J4sfR79eIKf
Uj6O8igp7pgZ89h/mTJTim06p+uLrcUV9/wC0cgxcvo9zNYIuwMyvkcv80huj1CvDPmNNl/MIGw4
1csn8Hzh8FXF/cFlECK7YJ2uiHbmRcqq/ipoXd2BgM1UHrdqPHITIaYW7yY0zHWDqhQg5Dj7DDd+
MqXfhuyKWxvmFqcefgPGs33PbyGxx6lzz02zxAi0jU56VOfK8yJp2HUVCK/2SAut1q/jWn9pxPqL
xZGCZbYpoRhsoce1EOUG4pX6+vMyT4/RhlduGFieYki265R477foO+mCV57x92nLLiqRRe/t/RK6
UgT0i2UxvJ+1L8JQhLtkEG8pDHMgiS5bOl+VbPFe6PVHYG+hwlG243Ioq+VZpzXqx31t4Pu0RtC2
I+49lNNLm5FnJlnJzZjkvjdPbIORbeYuEX0lcbJHlsPONdG5owkGSTz7slp1yUL1VCOSxDfurJJ0
Fxnk9kLgEWjEruojQ5RzQMhVCW3gsD1dJ9gPiWksaxEe+7A5wNBiJ5f0YIlD/LK7rwXClxtyP9Tz
A4RCddnLfreI+oggxUK28iuWW76p6qGu/WuFkFzk6BUb+dpuyWMCXVwQJzn4dIXHeY9tUIDy1uG/
myy7SljLhemak+6B9/1hRnBy2JodeJyPyxTsl9hca7xS0nQ7hP7sLIIqyIRE63FRD7UcD4v6lcQ/
KGtfIJO66+QtrhlVYxudaDUV8chfqRToaG/B90eTyWea0mNokHZTo61CKMId5WNTQql4pizct8gT
ygeJZ5qOVp0nG4l8oem7J80+XftHtkBxaFb2DqtsgGzpOzXmut2yNNx6qkl39pncjwgoyHXYISrc
RJ8RxPXY2e1QV/RZOxylwkOECG0qynma1TseJo84jeAJYyOW9ywy+3gJq0MikCSaxdBqmEkjjEBt
eCmWckXvXLp4lXk9w19uCTj/urVV94zIuMzk3ey2arcstPu8NJg35aDSJI8zTflz4xDTnie2W547
In05iB6Pvx1VMUuIxH31M0LCddHBbiQu8G+X/nnVPnjkZIFvshwQh3rXBATrWocT1PEibZM7yZl4
5RpxIgWNsh6hBUIlQx5HuDkvmUXWaQ5RAnzEZcMTDUW9qeY8ZfPyma9r96KzGh63hGNLLTfYqfX5
KozexVMoVZFy5uZ7K71/rGCNy3a+Ap/oFPWx+p5iKP6WJkDZ+nFkV87n4EJdz4vKKpRQ6+Dqbj+5
ZQx2mmQoZ6KNtHc6iObvLAAbPPFcfoWNL60LELb7t74Ty031j3TwdevOlZVp4bXujoLiiiV1KuyO
TA1LVOoKDqfHuPFrdja6Iu2vOIim5Yk0mj+7OgMPhSKKmOWzCcz3yQn3vapo95K2c4htwvCjw9z0
AkM/73YGp/4vr8xKymEy2QWatrdWZ8H9nCAEcDdPQ4QltgbZUqophX4UXCx24qSP9tW8dOO+UXOG
vXyhL5KmzdetEj2WjcKB+TxPU3+cEyKfR8SP/6hrGFAg8Uk4dl51Nvyu9cTCHSKhlq9QgrlfUjdj
Wdm6LTfVseMYxPzaSkd/Mrpyg+fI+kNNQn+VeIrfWtCWYBs3j9cVOaI/qtDO/HHrVHY34WB61Dwe
nuDZ0T17PQwHvmQj1iCP066Y+xgYX+XG8FD1Lj1uoib5ynX6KnEprNJkRN3Ap+3LBN5Fc0ppnByH
ZpAlcnG+jYQjDr11TMZPfTbKr7eINZqHwEV/zAFd9tOSTfQ4T8hzeFjgNOxKteIgHjzvsb541uFg
8lw9xK6fdgFSzD4JG9k3nRL3hU9h8rmfiT5hAhDtZdfZOzMLuYcDN0X4euKv2DDX7/EajBOiKGxT
tvOcHniN7+Q9+Gu3QOQCnUnwKfIQlfi4AaE3wV3E/hEEvsAxt34ZHemasm98tGIUlGTsvIlVR4Wc
e/XbbYN+jJrJwxt9FfedtclbwmpdBEKQAjRLVtiIdPiUAScYOkCRIi20ZXDL+hULzGaw36UdknHu
7DCM41WmnLhi60Zsvd4pZp7gEuIQr66X4X1xaxqyHLVj+jaiMH9VsgrFZUBYcQ15MbLd3jv4UssS
IYgkKdKwJuuxdZJGO9ehwKlytyFY5OCgzPa7DSqtIN9WZx4j8H+nnLjETb6IIziF7WGTjmmraMO6
zhMjbPVb4UW1QR6qTQ01fCeTZV12XhtAkkfF7byMO0PhxqKVBQkrE9ggHiUsx3TRxi0OsSzVRSe7
SY8Fgu6CaS0GE4gl5zyiFAVvx55k09BvitXPEVyCirkeggoN51A9I9dqXfOIVTH2Ppvoz87RukMB
mNb1cKwrMHS3WEQoYKpAEmSm+zkoQpTY6h755qMpF+yCT91YV/JsmzYqMre5ca+9M75AxHAYfEfB
s/hLqOuM3mVplNCmgMao4+c0sdnya1mQmvhs2wACDEumOTt11JKRg1oEC+WtWKnO5L1US5t86jlC
e/vc9PMyne1K/QV7TOr3VDZE7azUQXYaFhsFJdIlWfhkB2HhZIab/dUASkxRI9I1RNTazL4gOKBZ
i7plFui+0s332t1aOZvQNLvjeuj6XMIza8vDjnavYYvSonSiQra0Vm6LyomjYNQhCnnQMzuZXTN4
1vmyq0y0XZoReVuPa8PdsuMeodi7FGGBDvfc1W7X6tQnpbBsbA9dBY/f0ved/AUZytIcjCbN8Ipn
4+EdgzzJpWBShEtRYcGvRThYGKnV4YQCi4AhCR4tgidbzDjXuNpD7ptMBaTLPbvndE7VoYPwZCkR
z7bxK7Idk3c1ddh8jG9Ev+tMHOh8NRDR761d1+gUTBbQVxT2My/hXpk2h2nsl6GMBuHiXFKCe0i5
2L4FcEBTeeM2Ue2ijc6/a8tIhmSdKFY/tl7IVyysqC8HOGs/pBNrNsDPduoKWMpomq8QgXXHZV6S
sEhtpkyBjL9E7KH17v0FipwpLfCnAf8xt7wzBUQb6LwNH9cvyMHE1l3Bpuh9M9z9nlO2vY6SqLlY
sgZGfHgwaXdAyJNPisQ3ARwYWrpdIfmo9zMks1Np1jRJ940wSpTbzd4gx7tBlrusDpa47HVbhfcM
GuEoh2IN/6ZGqIQ8BnBfGncuM34oF5ciZAZXtO2eIY4EVMgJC4+c6mFs2M8omtHYRBitfqu0tOgK
Whb8bOKB+TsT6zU4cIm0xgPiEtynSsatKZWisr1Z6tMwTzTF9lbHTaVLGsuBPxDbVlfSr8EJXK/t
R6YILB8sJNIrjB+yAjRD1HcwxE/tqU4tp/thJlWUw0eVvWG/qPW+orGCf7FK12s/zMl3j7KoywUe
pigdqfivLnFqu9bSDMsByfH084igiHQnCUdMl3VqXq84grYq77I+dqUnSx8XAcqM6iAmXYPURpaE
Fr5ek/dtbNMISn0xJBDWZ1Obp3iK9CBYgEKrhjR6PTe0Scj9ylq8sU7x1uy3kWBx9iqt+oclyvA6
dGs9uLKuAtrvCANNcx8YH6ZoiHBtdBA9qNPNhi0dXmrVAGvmtaVVjhFI5q/CheNUQDDGt52f4nnD
aarV9ATX93Ur2i1ca1AzQ6r3rGYVKRMQupI8CYLtVbZTVpU4S2cw+nlKXm5v5SOESfBabwJtyAl4
Wvz9VmrSHAU5n/NJhtVywBYH8rIQWWOKLG0NKN2cEppDeRS3+VZFpLpr/WiSu2TKwBKwFjcujxq/
vE9KT3M5W1h/lvPUwRdjYhpU/Fih6Dq1jZjCkuP4WcokFuN8xtJl86leIEIEITJEOF6EU+ktSZ3o
Co6GEp0rzarHfhahOHU3s9U8qcCcLKaOT7+3cali4BiJuaRjRVB9ugmvrIqFg0ltgoFVESbcw/G9
7rL3hc2+yzl6OH1sq7pLdhvWuyp4I5NHpILOL97dxOGBWrpXG5joU+vBgxJB0Mz5QGyUAD6pQ2A/
MEqPj51ElYTWF1lN2GtSUn8G4qckiG7tBuoBq+NNXpKgC6bcI5B+rAAPzYnrcrKZ2z5g40pubd5U
6rZL22Vl0QuiM0fAKMgMb9unJlwmggBpczs7l2CYw2Uf4dnM38Ngpo3LZ8uH9t66qRYqd8ifzg5w
DQG46+DGUV8jHMzqKasXG18s6u/p06SweR7XebPZ3aLhZ10Ollb+zJBf+wgr23r63BtTYdLiMbln
sJVBlfdDSK7j+23t0/AK3Gms9h0P6HAa6oWrFL26mm2TW8dS/mOStVQPhMEo4OjASh0vvY1nCZk9
glXRLmU+H+yYkSNh2TQ/RNMQdN+pdKk6x4pNgLY6oZX4aew49ucFtBEFeYCvt5cqIM38SbU6Eldo
Vxt2hPtQrC7LSBG0vWuXUMUQswSs+rUhKMihqR3X5X1FArhEDZoS3pxEM3tzMGAO0TqHYmENd5OB
U0y+4s2gzx2KkBOjmg1HTMlXegmNRH53MZKgRYkHvYQtB53ACQ0RK/YXcAmNYxdJpLPJNYTyDIe3
pOpHS3VvP3GTIvq1TqUizxHmM+HvEAIIeowCDhBgHrEc3+sUlO4mT9q+le8reOoBKig2tM4W05Dw
8UiCNdzeYX4t5mNlxEwfljFEYC8qheyS9HN3nDBmWc/oEWLxja19XL2GY8Tm19B5ULix/wYLbrpl
9QZAzWwGfrW5iMk2hvnQdYF+SJN5cz8DRGAykHJIB9VoWWWdjFSR2HqJ72XVUf/ejompTzNLoVAB
wmu7DJ5AQrf7Tsk6/RXNS0U+o4Wu3H5Frb0+hiRIg8/hRNPqNGjVjJdMRu1WwsPTmScVuKhX+F4W
4TH5FENzkl6aDUepze2YpIC3s2axQJSmDIcdNvcgPM7VFGqF6WyYxn2eooxbAacgRRBNBwMuyg91
ZOPu4MCw5mUsRNCWXZia6l3FxgLoYC7Uw9WIQdAsR5aIM2CLxjO2NdCqDLmPiOTrA+lCmMtvRqTZ
Z2coHNdS0or5c8D6FK9dEgYgZMpYNHA3jtgG1BTb/3ZvVN8HDtBeNCrMEuu2wT+I+DReZjniu9wY
sG19GRDpbD6jMqW1yXmDPfQEs71mBkWju+0E9QgwNC6Qthmz3RhW1BQIPFna16YFQUSfu6UafQak
BS/ei8FCYy9jM3oGRC/E6c2KRLE+fIWNmFesrOckwpaYxKuCBCcMDVDNYB31etc6rIavUTjadU+T
VpECpdzkTkFfzw3KoXo5Z6iX7Zwz0un1lCqbyr7QscZQ2YKKN5csJWQ5BJPfonvMn5PoS8gys4T5
oiqyPsEbuZl1YSfY05x5MNzCFzFmj/1ra1Fq20JXqsGYmvkWmDDKQw5qyowp2MNA44pdBKsz+0ho
4xuwlaJJKLB9GPzepnztTFvvM1Q/yR1EZvWMEkVNc7OPdCebDmcVkUA60l53UQ9Uux3teTUuq3OU
1EzuwoYMIX7YPGc7yN0WndsbiIFYhHgyu8hlszkorgLgq2yYaxRJBmYe4oaLrhP6u5zWvaSfpN3M
dL/OcchPMJ9YNgAF3YAqomszXc5VJNkJhEQ27gArjD+rTbP0hBJVh1eEP03zvt161+Ach2fxqTKb
GMqagtP4TCZas3evoyAtUIYF9GCkkfxsAukCpIt46o80i1qAJJI02cPAFgaobQ6WaMcYq0syEHaA
q9nc7jcsAxjcY7aN0bMmRhxqGa1DEdFQxJDiTa289GE0v4Bwgb6yaoB4lFpMQ7z3mFdXO13bHqtd
L+grQbniNg+aWG+fKsSDkx3SvFOMLIBgDLvFVyz7DGnqoo7JFgr5c9448IaWQ5ObV1ii89cQ0hK6
75uomp/aBE3Al4SQeHsWZIvIvl7ROB8RhQY6BuQYBnknHWcalT2fQbMPXQwwFT4WAU75MQsLNq1+
fgHotC1X6NoYKUUXymofc7WedercdGRwvpoOElpK/QCga3zopa/bnXIRyfZTDe+3PQ64YCr5CqcW
BJNvaVhME0phkdteZbZMxjRcf3aLidsdJsI3WgrmKDNauDQafwOIaps9ipjZ5RC6se6+mrH5HUSX
WHLpmyANX1wfZMlLG7XZkfcLcFKAavUuSWqwWZxnNT/XOEaqoh07mZSN6yNI5Ny4NcAHkHJ2wHAo
6HLYFunuOsoYk5m1D2Ls1+PigCNiz3iNLUzHX1KLzfENBphoXvM+SQV8NtA9taXxDJpLkSn+piTO
+F0FP7CnBS4jqDcytdpP4Ji3/UuYyOgFTQt6ECdmYJlZxRS92kHX1W9kAbnqS5rV6/dRwlhjt7ja
6rsFc6Yb/x3TlfvZJTFw6TVO63O1oMy+b6M0nVAmVH33xcUaOAenuqZfYlt7w/Os9RWPciVZsHxv
hU/7gySmrSBDD4U9cKD6vxfmGfY8srVTlUO670aMUMBQHXMwa9TDkonxsuBvcXYo5sHhQCz5o+1i
YPcKnnJP9agxalmr5dj5ObnCPWb5RMli2SdqKUYCNFpTYKHxGLUnaGO3AbBLwn5NmdjuUr9kZw3D
hW8xmuV9tDq/5wKgHXw/AQtTAah2ziaMDgicyYYITH2e2emMyQG8VvzYXlIotPYx/l85x1tamslD
nmwVEis3BgZb14zszmqWAaUk7lMPfsHXhbMEzIOgwx+CP3QVKlMAjhf9uas8VBXQtv7itRMnajBy
MtX2tXJ+3SHKqrN5bLLqF1tS+U26uN0HyTAXQIW2fSAkPccCMEu+4eS9tGnGZsyGdMT2sEda7wMe
smPXUZhw+YEj/g5C16LOsuo7HmfwrakyXQGlQQax7eAu7egGwowwZPwdiQ4Jy9G2dF/CZdYPvRrd
HbTzaKlEz7XbB3RcGxwMtaFFnfaYuPEaEa2gOXO/y5IoPIGjHR1DusoDlczciXhQkDhG+s0Mm91L
mw27RuIyeQN1rwQ6zFmDYZbbjoHXaVsAQg7h/Fm3Vz2p+ZzRvjk03QKoBc59w872bCg5Kpc6J8uG
GG6j0Q4s4xQ8RKYNLyH0A2fAn2Tn6Q0kmzfyzGctdzhW0ntNCQHg1bDsZ6NjNK7R4MM9IbraI8sl
fk42KR9aE8NGktKk1My1Sc5nu53GhLidVCrbITqvg/9mHbFi7rq4ycOBwbe3n+GVhFAq38IHIWMc
aRtTc+d7DUXainfnfapnCAol4LgMbVqewSRx19cUoGDl0ic0ydGbaGqZldgSlCqymJPHKBBpmpPV
JD9kAHM4jJ5XdHVeKZWPrUtz9BMd0p6yVZQtyEPPczaGK/QTtP8esMBfMD+ovmWNi47NlppHDZO8
ZTfANLFshxlVXIPwehcH4QUhbd1vWt9mWT2eszMWp2aKwhltZ8TWIzB+CkaVBRSBqS2DxX1ulnoD
JGXg3g43IrVccXgj1JGktD40ZE4+cxXSe6blBL21qn2RkDUlt4BM4JBdG4HOqiBMhPIxsuWKjKbz
KJLkm0+9uVQNxmii1cmJBp70eYUi/VyB5LfzMKw71RtckuFYihmsgudc0fayvqw0IV8ByaPpHPuk
/pmquikyFvpyRtdxH6RkekzRsbwJ3sPePoDHA4MIRzLly7ghN3ET0D6ea1j1n1sEIa657yaULpzB
Aj8IE/GlCXp2NTJth3wU8XqukgSj/6FbMVvAkf+pYiR4DplNpj2QA0xOYdM/YJyj7HwA9nYDW2mP
Umbqx8uEOuww69Ze15j1n2wTSaDBmJISCvMaa+SFzyDXLzgL7iLiIlAO5XYfbBu4S0B5aYS3sFES
FXDPGkD4iuybNGrWfERWSqG90fdTOi77dXJv9QTecAgwBt2CSY8x5NmP21Z/r/3qQDET8O9uhugu
sNDGtzZdC5AR5t2Ced4dHKKWwuB8PTerwth3C15mfMyuRacSIjHqfUPR/dqDOlRICIGhJ6z0nkQb
ElehVMnHdIoPcK3EaDtQCBEOhe/vBpWMewUR7HVZrQaoMlUnEjn221VdcIU09lbrjrF993YOT0vX
hBjfp+EuazdxNy4rvbmyLI8+bdZrnGQUmI7mqcrDvunKOApJjs6TlVOi+7NL+vhlkJhvQ5kzHgB/
ZweYiI6Pcbe5YxZkEr3aplEMZfNzLxAOO9YrJkabFP5XwrJln4GfXvi0s0WH7rRIFiRfRCyD6nys
g0OwDiYPk4zgiA0FQDDf/yb98pwipx4qetLvBdD6z7XyaT7UQHRzbIQVhuZAU+lYP1EctPuQYpqe
b4kg8goAb0DKStj04tLBDCt6xNE9mj08TN8m9MS1L2GHJ+Y7PmqJH71uDQS+ebsIXrMdKqmIHh2g
u/gtChu/3dVx6Jdr2HIXvDkV+H4/N/E6EMxaK1c/9cnsqgtDehL6e4hq6/W4Yr+fVYmZoA+RBNsD
giq3DgRLAKc1T6zOoffuYP6cRHX7MzUoL7/BAHb1uzFKJ+x8gno8olSCuSCBTdyNyQIAA0U7EkDP
aGScvOAeaLrbJsSzclAyKuzB+TglM7lPHXz+vnAGJOnkXeBQ4Q9rF8mDHzrRfIoDXje/kZ4OHWIY
dyPStmZMptQPdE1qYjnxY7/iDZfwL13nYSBLLmoYvXwB1ULFdxXoJNuRQoaf3At4TTQ4/KeJtZcq
qdLm8xZ6bn4lYqn1L56tvZI5ybDKfnd8ZRpVvEWCyz5bx5iWbt5ChgQLiqQSO3jTN+APrK06xGkW
jYeuaUwLq0JAkU3RS2zqfYFs6Gk7rOhk9CexVdbd9VloO/ACqKjux1oY8RWeuiP/YUFnNQHAadVX
T90kwQPLu06lHC2YsElwa7bb5IfGFMAtB5RSfgbVKIRT90PIHWZoQJpD1x8mRAAYoHiqWr4F1M3t
Be9qOxw2hAN4MNcNhpER0NXsZ2YYfHB1R/E+a+Q21AWLoi58GYJJY/7niV8CmCL0rv0ODGvAYYBk
I7jZDwmc2Q+UD8N8JDjIzZfMjUjHPan/4ey8diRHsmz7K416HvZQGwlMzwOFa/fw0JH5QkRkZFJr
afz6uzyn72A6UWIwqEKhMkN50EkzO/usvY9qUnD2xdhUe94BhrkEWqYsRo0rqa7bTwLs+vKwRBwy
U0+hVmpfjaIqxcmqNWV9ITlU6856vQxFyI3B2+pDi3L3Oy5/qILapPQKMhIG5oOtLpn5XHcaK5OX
x1ahfVfdtUufeRLr6RHz2G2qeBzZVnfQieSAPrAZ44Uq7UhXfFEmtq6vBAeb5RO5KlJjY+3qfnxx
VKRp+BU0z1AR3NVXrSZp+N4y0r4pPQ74kUQkUKuhOFPStsqxJp9KXtbYLeRJLE3Rko3njM3Q30pW
pv4YhTrGL/oaVX1YRWpescBPin41adDUwqPnaYgj0Tqy2cwGWfSbpGbULOtzk9vjubWt2io8zrmr
wsGkiPJ0n/WDLb9NE7ou53PRL9qT0sf1uEvMWYAo02+z1w3z5+NoJ81KIIPScF+1Z6IW3QruxDLz
Q50Yy0RPeBzmZ9dRi7LxFddW42pf9jOnxTSX7nCIUkMYnrFaRIYkVB7NPe2ZBjG0dcrIoMtn0Zxo
ERbzrNLDHm9Yb12KUZ3d+cxbB3S36RPSxs2NJdJieVVKSfCIl2iDUY8bxKgJ/aJebS3/miR9kcHR
TjHPZiajOL7jXN3PEtDEsDnjmDn6nwARq11ph263xjyrFgoLJScwRd0AvSRNRjYV0tPo3BWui6i+
B6NraBasRia6Pognd1SlR7PdGbNwFuboPJFmUpaoEp055i+NAsl0RUvp2vusyyLnO6KxOz1aeWpY
z4nGA/LUyDHXHhyVAp/nOSGU7IOE9mhZYDTLHomLgIzFMQLVsgfnODfTEp/yJHfsk2auaXuvNiP5
mUW9JHNYFH3R0pZX1Uj186oZ+6NMHZmdhQ5+ch9Zzby8yrFJMvq/vUmLeywdOsr9QDpBaalieloL
zGH+DeC2Tkliruqno938Kjuk+lzQ4I9kB9RRKKhyjj42u9ZILXOjM5h3/nD72cxoTbmReWyjfAL6
aIzemqc9qErssgjbqhV5A5OfNKRTmtKd3zV9vPhdQQGMgLfCkx0AL8zxLBm6VcV3FVaT/NRb3ei8
tB3ii2cupazDdhyGOSSjtKrCKpfqCR5CfciKBEjG7QC/glRTlq+lMsAbLTPqe1jNVEyRssaPBh13
BoTJkl6xmz4oMWsNCqyuz3RwKo1iEHawOt40kr2JXCbJjB3NfDtzn7feOGBgPKCEGcVR6g6yzTC1
Ro2kGulDYMsZuHDRGwVBvIgtiy0Cceza6WieFxfZ3702JfrE5Js9AyPiOwoo0ZUnkiVtyeiwRpWr
6jNgzFae9TlePpqC+8z2kwHO7qLQZ4ClWaeiDuCj5shTREo9pd/u08KfGLN1cupkpb4oKOwZNJyp
ICg2oxd8Mk1zndKisj+nwo3Ve6ROM9kUAF2vbkEQx12MqFxT37rNHEBvVLB+neSoyKwoXR8YLwLf
k3vlGpfaNYpNezlXVTWY+ypZU4pV2nZov73EBGZKd56eYs1ovjI5s766sctroqoR8yVbReXsDHx8
6QWqVOT+VPFytqvBjr7NM9Fap9zm9/EokXv7Iak0RXpRufbqzmSHoT+W9tQzcTHPb41iRsU5byPt
tSsoNv0465XWy/Ro1O80Cqvi1HaJWV1r1RDZltSKDhSjhFW4RG5iRH7Xp3XzmTORBCF5IdhrV7dp
jvu6bamB6DU3xVYMsWVflQW41LdaMUM20Vuqm6C2mNTiD6VVEi3DAZ5FOLfsR7MR6hda/GWGPNPY
kVfM+UgKnYINyBurWEuDzmojKgx7lY+mU7e1vwpjzf0I1c/2JHepupduZL1mwiTwLTEVJE8FZ4Cy
sVjMyW1ttemtEj2KU9IAGwnP7mWS515fZpa+Heulnh9zcj5jj8qTsHuTfVPZJBjlxb1VOYmy5YDK
85ouWTSFa2qkH+u6LE2Iqh2pnkW4grqriqFZv7FsZZFvm/zGYTckqASE9mp6GOcM5T5Hdc/fK7It
v9hy6PMwsnhuCrUEjQA7VkEh6UbCKib9uPoqvRg3ZNtYRMBAjfGHHbWDeeZdyyk8siz5NAuNGR6w
g3HrZ7aV6/7cTbLyWd4iBJES1c+nwO6yg3StUfxY5lY/jnYi2FeqlI4JKLa0752J1TBozVlPAod2
zHS0FnuJg75GbgprmZpHkwlQtFbzemV3bPvbmdtQ7RouRs9bxy+qtZx5wSj4e6EV9uIJ6qn+iY1H
z4KkswvzrungkPyCUxH97pIvUAFmeuNp7amk/FIv53hn1Yr64RR1/4W9wNA2ZgGr6RMSPuahMcTN
cVzgfoN6UJbCp3Xj3gHQlYo3a2v2fWxEXXp50kj3ykOWfjL+j7JH2D3xvf5AB4W6qHSYRJS4gmkD
9dSrYHQoPuqDURJRgDBrtTC3WqcynLeYSXw7jbotVZwJLH+huUbT7bw+aGaQpm7/lR0nyzYoyCZg
na3on8nCwEaQ0Lm3s+04IMX7BHy5xbFjugthRzPWhiCOR0UPy3leO6ZnyO5Ius5U77VYkR9dZXIM
kLKlFqMEX5M71vgiPtRawtY2a3opAiiFbORgRYOe+0VUy50CK+j4pZLDyTFfeDq7lEx2GXRJ1q1f
E5Gb96SfJ9/teEFo81qMfKWvYeAa3kd6pc4tV5IxfQsT1/CHjhPEGiOA4u5pyl3VPkQI77TL1lLx
u6wXEySMY9iPeD9pQdaGTCqGObbO2ixflIV9yVPcOuqlF9tpH52Wpm+bl6XFH+pwWjbcOdRK1OSF
opWuL/3uAak78yw2Y1r2ZsRBuPJgyUd8mbM61q0bVotpJ196a5T4sMaZccAMLMqnoUBbiQHeIkY9
iknRgs5I8kkG/0YovkvrWjhbCPnCZ4tYgWF1Ab8SM7u7HdqnymBMkCXH8X6QihqWSUrLuleskCk5
8PUcdeCRlOY6y+arujjDhsbM+KDmtntE152+zJHuXotZ1XJPXSdUnFzNw7ixtU3b6nIHCFTdrwUp
uVMP+64KTfUyxbX8zJGIugNtDlg15TQCqNzb3WD5Sg8sk2Ylbfu6GQ2mcDQ3/bY2d4hRzQsu9OZx
msopSOJRHFtONoZXGEOE0ov4UczLjBaedi/gVSNThOaeeYJ2uTOmJno21zjeOKpWgQOb0puoWryh
s1A7ajM5rILDhhY39Uuhuu1rrOSL15qx1tBfqyW4roFOWhu5X0ya4i8OupqwEtvvo7yDiV7OK6Ya
j5J4DSIEv6vJYI6nFpqTzMc02v1btzpFE1VGsQNhM5mEHEex4bVda0F3uhkry5/bXPTfNaThp/nF
HmZz8C7rqi/CYRPvcPXt3I3+ooa67ZuhvuWQ7pkehsxtHkx+dNSPzg5bX2h+a3yWJIK3/+J1/JFh
6hcTmVUY00JPpAij+E11Oq9OjhMc35//kr9vYLTcX2Oja6Z7uFEqxEZjYQxtgFNGhNYpjCfDjb2E
ptwrrKu2d7R2DDnm5V5T4TWeiaysPQGOvBtykC8qqL9+Tbff7HccP84vBjTmRDBBXeIEdOdO7zfF
4JjJtWZHR3fVqbk8BOnV2hENT57wNMRi9EEaEtenCVyPf3Fl/sDl9Gsudbysw5IqndhQUzI7Ok04
dYkI2JsDlLmDLLWd/Z+/B3/wBju/WNa6tpe9aRj2ZkXUE4/EaGZloJVgCrs8rWmf/vmP+QNnnPOL
e40me+uWs25taCjokEJaFbZ0Nv+Pv8Qv5rOms6aeREprM4kSYkFDCohLTzR/NWTgjy7SL6azoY3b
sokj8ovQJDwcMvvIzS4Ezv5VXtwfXZ5fbGYD5k9QR9vaOGYb4gGFrcZW/Rc30x9981+Wkmiht2pR
7G9iQAHP6SZWyATJ9v/2zv6yQuh5Y8Dtcm30tbQ9MSCP9mv9+Off/HcN4VBzt4Cm/2G/szutnHH9
c9skqLaffZXeDme2JIKVrgHel2bENI5mNVjN5c9/5B9crV9zqhMnRixjLtQGwdh6Nduuv2QaLdc/
/+4/RyP9zvIifnGgikwa9iRjc1M6LqeC3q1u3UuNf75LjtwvZl25/E1lapW9TZvsKVvRgtU+ip+7
Oo3aRw5ESdjJ4nOZjASEbxArWtHPV/fv/zIJpP/P/+DP3+pGdmlMS/df//ifT3XJv/9x+5r//pxf
PmX7vb68l9/7Xz/pX76G7/vPnxu8D+//8oewGtJB3o/fO/nwvR+L4ef3Z1bJ7TP/tx/82/ef3+VJ
Nt//8dv7Z5lWAeJFl34bfvvnh/af//hNc+3bIvrv//Mn/PPDt1/hH7+d3z8T+f63a/f++b1PfudL
v7/3wz9+c/S/O1CXNmccHTsv845++9v8/fYRYf5d1ZBZVBMRxNF01o6qpjD6x2+6/XfHFgK3seW4
xOoaLB99Pf78kPZ3mqE6TmEbXd4xsDv//1d4/a+75b/elt+f32IxT+hfdi3QVk21bc3WdaZ50LS1
flnO0T9g2PO1xwdYkO8cdXFYVEsekH2YPIhkviPsbc3z5FhaDX0qa763HRkfEiI9UNH2BtqoPzXq
FnpIHlySC3qlMi4ij7eFq5mAkIsZAD4z915WdMLKotmAGiWI6KN6nLtCPXYyMTbddCs7cIx4NJ0K
6B46mxr7eTiv6RyK3vJsAX0555njMyvnw3Vs5SGzNF9PX4rijZGR9QNpUVgTRIE6sFZ12EeldXLm
sTgllp5zDi6eRnfZR1GVxh4DOfx1cRkfQFW8W3UQs7hXoysYkO7DtBjUCAnn4cjRH4ec587REEoV
J/9qfVNdSFkHMvv1zEGi+uIq5bE1M/uc5qu5M7WCtpD+EiW7vl9IBLLEN319zxWTZiDNfQ7LLD9L
5xdLT721j20Di1BfvFc3GFpG+Y+1r6mDncAc8TbNlXwRzXJuTVzztCrG02hrmMe2zgwdGEv9RaHq
pom+U9nOMBLrCJZGDAl7qktL7ihbl9Cd1QOrgADKPcS9JbdtlZ1iaE6fwaGTb2hZ5Udxua3aM/iR
9rDkhErlEwEnkVXZeyC6l57SdWNiJnPihLVUw36C5JDvS27UYDQ70iGJVUxuKDGWT3XbxYgY8PzX
JB3jjUjiKzwWvKiZ/1gWI/Gh06QfV7IOiNLZZEZeb/K0ezPK5i2mZ4IR2Ev7+qOKqy/J3MRhVOC7
6VEOAg0h/iwEwAFnLMKT111DXMoHl+WOGDTzWRtozErO3oDN3mCM9VGJm5FzmeQ0VJjppbyxAekQ
Exl7uwl1sb5Wqqodq6zpn1i5z6JYmkM1iFdiqpxHu43uHSe5F/UsjsqoaPvF1sknB3e8m4p044D7
eyVtrQCJW5CJKEKlrx5nfcW0BeW1G+M2IAms8Cuu3yVutTJQJVL3IjWkwfHQ2LRYEwTEkMKjDFNw
u0s+jY+c5jUkeu1Ly2yOa5zRkKfuOiW2jVXThVmeNcO5VDJ+VQNXdfKDBK33NLovPr7GfptM9EVl
sj5LIU51OuWB1ffNxVnFQ4y/9KSYFT3TqTTwqkt9BwFPpypvVJ8A7O6ORtMVWMAn6rk5KWPoIK8e
OlXRD5mzjjs7U4i+cMvzUGliD51/jiyZPt4G3nr0JLetwFoJ4aydk8agzZ9rd22KB6Ba3i3VjnbW
MqleWqvpCRZX81TT8gF0c3hfJvHq0brrVkYYd4sye+Q2GiEcBGJgZd80T/hZcxFgiA7qECI6uEPs
Hh1EDrpgiJI2z/nFSE9IPBMuYK3aWEkaXZzCOqhu024wvs1blmLMv3Ve7RdVnYCgIUtmUR/7FbAk
m5hnPJljiju7CLnEPTR0CcJYTptUW7Sr3cedr1YG+Hphl54ZD/lFctbeJTejpxoXXqFV53wdv7Wx
jPHuz/TP++5Vh7qn6XLHzUC4MPGc7S5ncT7k7UehV9mmyU4ZZr1AgP/vxm4dfXsWkWdrsdziGghL
vTkU+86u7NPKRFIeC/dqge95VWd1J6MSg09r9Y5LejJBa/wk03ytRvNN04ggaEmkm3NbdkZ7x9gu
TJsdBnI7n06wCvcIH5faVAqPadVhren3E7uBMXAl5vqyJvrgC5GcNYF67qT2h4YbeLWiNAAttD2D
0DVUMlbTbE71h9pOw6429BN5PItPX0RsGzDMM61BBF7BTKzMvM7CMK5JYTxqxpjuhywxdsKYH5xh
7s9qm8VBAnsTYKgSF3eYvKaR1l3XFSxbWmDmJvMvVVS9n//38z99E5tg/U7/Q8alvstulX7TZXc0
3CjnDeeMvJHCM2rzS9RiE7Nchks3tW8Ug7kTU3bW48R9JJgSN59nisJ6bWM9Dwfgo5u4mvhpAjg4
3nYtbZ2ZBhcB+hFyH5/M2MTuj9ViIcv+UuvEZWCiyfAybUp1nVnX43lTEth3iIUrtkUlT1pqr4gY
ZR/QFEr9xdCrjTHKi7Hood7V39O1Nzc1GVBLlOqYD26j7lvVz6pu2KgCfsgq2qPE2e8wL4jFk7WZ
s+AB1NBhH0CUiFR1v2irDKu4fAQyP2k4LSUZlKIyj4OcEl9x3MMEKmM/9Bra8vTEI6Qw+LdYgsGt
D0ZTazgOKytQ0fFSTVeClaHW3EuCVSR+wfoHWhQlQa/JeZNInf5K/6bUuuSrjNlXrFdFArpo9WXS
7HgHQX5Xd2hQ+mL7rZV/mHZf+1lm5l4kv9GlN5GYTgRYvBIn/qzG773clJp5Xit51yULKBdxjWNh
fyM0xVM7MQXKmF9prxredIMca9zjNiapKSFQqETiWqLmzRodOrlGn4ZZtRCU25gN6v/SekYC72+b
d8o0fs259zhUmw2Hn8ZzOcrdgpCimyj61mdDoPVsclUJMJivpwZUL1YaXM7qcZrFO7wNcB6eLK+v
VFSXxjqw6DXefCttIoY1b+ksf9SDlBsig9BhBJMtKkd0gaisl0VRn6SkXZEv9oYVvfXa1QbecsRV
uSUu1fka+2zlBeiES5gBPcIQuv1hNRlH1JvNRdWaGG8znTGabyPSlv5E5xBvYmX/FKY+0KvcTWrq
R6XTnuPJ3C45rA629CFUy8/FjJ40wH0f137CGBrr6Bj1xWhyN3DpzodobwMWc4OQAkbaemmabOu4
aOF3shhu2sDR03L7EkIMkq5+GRSxeHFGmoipXurEoXdtE9yRz57hPkxqckxU96laja8ppKhX6re1
P3o09aVnEY3XjTO690vSPprJ0y0c2oPeeEmMBt1OG69aNu+TPrrFKayAyjIORxMyVJ2MlbkT/WtS
EB4yl7SfZ9eTrU7+xJyGRrK8qu7cbMhzx88FyWin07xLsutYLgrOsi46mwYCrYwDp9Of9VUWZ57V
yVMc4Fg1JryEOCzfFuvTVM4M0YxsPx/ErtIDLGE49USL9w6Bf8YGv2Sp31vDSWnK3SSYWTNZgtHv
EWBWpR2xqgaz7Zr+qqJarTywuKBpVc2RH6/NF2vRGfZV9gq2rhgjrJShXlb+aKdBVUQgX9XL/CEU
m3t06JNQs/IjSvmHYehvDvnCM1y4qumfaNC3F+l4TE1+yW4XhNHMy6HX3mFx7a3K+bIqMDdGkfZG
Hzneksf7aCUDfdzhJ5/7kg7mkzpfef2fGHHp6elFqGGwo5k/HrXE4mSY33o78ofMXOgt1VEDxkHA
p4wtd+qYHybXXnz67Jqf0T50Y6R2uw4U4iaSYni1cBVs1yVj3pLcdQ5850LrqnWBHZW0vpa0OjFk
QfvOOoNqM9jMpdcsbzSMF8ax3mHOMjxsp3dLjroNjsIbO5tYspKdbSavnJDuySqu3OZdlA6dkxVO
rp7KwMW/n5Rg+Y2wOLxRJBDF0VXrmxgzpPLSvodm/AIYxpMubA5yWnWxuSsb59aLUUsLJAo/ibiJ
6cW37maYjRr96+Kue0ttokNelMeFShx90jHpAceW17eu3yWde1KwSHs6CK3XKrGzVd231NLhouZl
R9q1vZe9tk2tCPQHvy2hYiLMq/z70hu3GRtvyRQ552KZwT+KKhzKzA1aWBxPYuUM7J+hd5l8JWi+
9uSM5lSOhfA060euGl1g6iCKTmQ/oLBj2RC465K0PU7mRAst9+necf7HNOK5b41LZk7MzOnbaMx5
RxSYea5yY+sUC7bZ1dU2g2pJLuSwp8fGEa5kQSiUuwTOielcY6iNhR6Iup6BYNvz3AOMo4++9hFB
FS0/vV3rbz0Hp23dcoYjRfVeS7KJlwhpGZVw86rxYRfqI9OhWRJI8AncD2t2a99SSAMIsqrityie
3blEDNHcN01j47OlZfqKMjzmdAn8ol+yQ0fngbg0xlC0zmbEgR/IpKyCIpKYgFcSVGT74aY01Ip5
OidKmfoI6GyxovJXndYiOFwh3hlAOfn9raqae2dDwsNV6dVi2y/Fs0bf9OgaMjTqytk0fsNpbUPf
Z8GZS99+ZWUKhdG99Hr5tVrVc4JJxYtw/7VNtEkg3SdHfFa9IZ6XBZdzJnHBtrU8JqKkCy8xd/d0
Hx7PlrqcUbfnZ3Nhz4kNWn50mE84KF8tuwaCSlViQuLmG8X+ocX39mqzMcyDEg4NoSRjTGBhJXhT
yFfSzxXgoR1pP3BSqkyAxuojqZqbgRENhgSulP0Yh4sltvj93I3bx9+aNbuF51lRYA1kFxCGkzyM
5kQ+C7/+Wg7BCr53wKIagqlTF/UrpRfKrYcNZqStrJCTlNbtNouLwBmnBaR01gPSj8rNanHQbItE
BszRfpX11PjLtOxnmfc+3rHOQ6jdjW1HPhB+3m3DNRlMhz7S8moxMYpMEwIsMAQZUKstG9vN7Pmg
K6W7A1LT1n4n4xnjiVkPzBc9s2U7+ylW9gnN65DNhubIROh/puw0l/fGqLN64zhsS7NBnitGqJTA
qGIM6CFEbN0Wzo6JGEtbO0bAA32bdLsV5QQj77LpwMAo7efxVJrKtqS/tTOTfqazD79i2tTqIl89
LfuAjLTCsRu/m2ZqB2s7e+0QMRd+cRipZFV+smIKm+dsJlmqybwJ7Zul5Odjdrv3pwSTmwtOkHVL
u7HLft+OxNHhVbcCp8nqbbxkmR8v849urGc0lIn4sNHYuGn9I3ZLep+x886BwCDKBgMSGHy1c/Kc
Rk161qFnzfaZWyAN1kTQwjqZYlyvSx29ZE70mtCkfMyAKMI+Ub93GdmNFtFZuCGdkKyOKSTlQYPp
jdygKYS+58SMDQq73WGsi0vfNOa1Gg4L4efXguGoB03YHznGD11m9RnabYsNR9v0mng2U2U9E7Xx
QKJIuVMafiO5l1NzsuJsDZyiPWFmCh1FmPSZ5HjADEYciK43+yJd7XBqrBcpeBKgEEJq2+cRUvpL
fBkjvTzJXLz09uxsGSzFVxZ6qE6NPK6Z+aOqbhhib2qnySxeJqfLr1GR3gni8jgG1AQgCfUHuTr4
o9Q+C41pdg7lRA+zsJRzC43ldNs0S9awd/ADwAeyxZ8KjIuHttGWOyB/+B3Xy+cpurayfVRzYyOZ
PbvD8w2wvlIddGMRkluPnxdrQECfuuAtIRiqqZRiW9yK+H7gqdVFLZ+XjrZkjkeUZP7PcoyvUSSU
OyjTH6q6rP4tt9vLsLdtIXKsEJJK8TWC533Ofnnygm34RYUC9ElTw8lZG58Aa9nj2qjnWyCcx5Bh
fdsjQhyWfnxuC72+CHwj5ES4D02WUcvTlXmTRrNDUdhEJduX5tLc0rLEOqsqPeRFrQIlNb/Vs5bt
EqUFFB6NvWJScaQ22kNaE26kx2bk93ibIGqYU6lk5gbchYWaEVM+vgEP+m/YtY4ZHyulvbgKJW7p
tPl9NVkvRS+0gLgQa8uVuoxLudyPGl2FNhOnxZLOERlzg+Fd3yp9zetbm9AcjeycpupJyC4+a4Vx
z/yRi5mu6r4oaBq6VVgYL71pOkeqLNezp4XSoTGVU0sCXW+kkuysIDaN+F6RfcA0DG6prPWNtS1D
0yRKZtUhJ1ulNI+qa29z0qdO1Uq2hDD1XVzDP9SUAVz1mkOj1DDytSl5/c5yB2BN6JvVXgTGE3/q
emOnDSWnf1rIJIsPlCuMxPSWxk28VVezTWd8L5cm94iQ6Pxcy77OSvfKGenZ0VPXp4xrcNSzx6lk
LYYJhG/485tGY/MZz40V5u1CaBnjEg6OxcQ1cFdAtJbDdOly6NNH3OLWWLFjIVLkzb4erHcOvL4x
2/ZlqsfIs9jJfU4cdVLc94LTllq+1wvHf6jXz1kOJge//puwiF8fXEV/nZH4Ipkql94APTaaJ+od
+STL4SQiLG+UWT0q2upuYn12Q3WlLGLs4HKxGvwvpEoQiKyY3VEzygdSB78azaEuG8OzRmsr5/Vz
zLSNXqr7eJRBVCoYDOe3uPmeMXSn5hRgEXJbL+2WPvkXWIBL37nE1UzGvUNBawvlSSdRL6/SnTHX
AaOG0CejzzJLNrVb+Gtk3K+LzZE0O2nKNx2mt3a2nMUvC/QYZsXtMsFET4RI1crAQbiwAky/x7k1
oYwyl9iVOkwrfafnZu/FCX/D1vujcJdjp5TfKs53uFXN+zh3UySb9i1R0g8KLuy7FBUzW8GAc8s3
TEHaYpqiL8M6pT+gWVYR0aBrzEsZN36VJ2848HrWIufJJWpwvEiHkkxwiZRRvy+I/cRVWKEB3V4H
jJ2DCgaWJ/v8R7VgHkTB8HHMUWzb+1nLf7CcL1x76x6fxR6IJwMszD4gNCZOs0cCCD9kLS74lmFp
RvcTsGGTZOn3PjKDqKUMBj8HeJvTj1KUFPcG1XsOyJP0mzgZuUEJknm3RtsnVDHfZHl7bvqdIrTL
LfXseTHNO3WU8Z0Fxh52DUVLB+U9kVcOaqYSEcM1NFtIafTYQFEBlAU3kRfP/VsS89RE5buronHh
xrwHsMfNysWSsXtYkvrqxHwqeV4O3jqcPBzMLlNBc6xCuxvraDd0N3PdCk7uFjfJsstIUVCzIwYy
LXSQOBERMuI7COnQIMAfKDmVexk31Y5TMXJG0fR3JDi6fpPC3+ALxf+QN9q+rTnFWVYXhRLLw7Fm
EdYyLOquzWqejEV9Ugb+gx3wndtdHHo6fb7ssO+MXDwed07PppEe0knLAxLQjePNU0hiDbwnR+Uk
gHSIdmDiatA2VsXJL299vRYrXKKbPM7S7YB+bumAc3227Xw55SXhIlo+DgRMOFGQuov+PBEr4c9Y
qvYyLx7bbimOykAKwVKJmzuiu0TFLR3PsQM3i78P+hjhacsoIogaCot+Jo2xwjnVuI/E76xMiiz3
yZQNoTmZqz/KQu47KZ6cyqCASgYemxV5q8WBDu4+qWd+Vov0iltY0Yo5bDG4byFpfWzv83VIaunL
PCOAv1F+sPPjdq1JbwIL3TcEXHCiTcdNG9fxIYW7pEyKaTCsxDQZ2iqOuFth6FZjm9SptnGrsiFz
C78B3fprpuv1oUOSn9phOC1p+rVZdfPOJSSPd2kkl2dyL071yKU4L6s67zpL28+FuW4K+WOcGTfe
9mPvjWQihBifpo2Nc7Co8XJp5teO+HAfYm1jkFtFHNzFns323jFu1md3ChhxPIQaaRVGq6RHOPEI
bC8vuf8yangsOWFLGdLWiP1FQUOA80wo8ox3U8hHfU4Q0WuCTDPaXodRj8+4C8SptbsrfJlE4/Ys
s6l3bWvrYTaAsmKXuW+lLbGrqM3RJbOClMbmQ9Wtfd48QRlVJAtIl71UOSaEIt3PShYKB/NZz1j7
GFuLp8EZMkGL0GUD6LzG90BZiJiSKYg3i7pxy/QNyfzYxDFZP0nybjlwVa7Q9nhkdc4TOiKdwx3m
VRNLiDoSt9KNX8oUobxBhf1/RJ1Zb9tKukV/UQFkkcXhVaRmyZY8JfEL4SQO55nF6df30rkPt4Fu
4DS6E1siq75h77Vb71YU6K8MDNy78ayXSW39VFCHZLE6dJ3zrDrT5GCqb03+lhAshNJO4CoTNjAg
iLd9SdcDkTtYVFBXqwgtyWOe2tF77q5YNlRzkKBHQpt/7Wis+rweNxmgoKkxQZZO/gHsE5vLlaMq
M3aqT55AtKd8ffC6avuH4Yk4sMHK8DcVX0b1A1LtuvFmujJDsQTMIFxA4IxIxQxwbBW0PnkLNo2E
Tre0MNQurSKuIqXfhMIGHOgTDC1/fGn8a5HF30uIMxBRVvlhDfrU5fpc5YOPyC6VUBu6a9Iz6XS9
QZ2LLDswkUafrtnHwRNGKZzO6gADM99YUCI3Rirss8/Qi+Pl1+JJ4620yg+rZrUoq+ZLNz+TzLDP
eWRSWwzVCaXvezaL5cTm8rhancT1jrkwZtB0rJsJzqJUzxHD3a09oAUvpovdfxYgdDq3DoqFrRx8
nFdP3s3iPtXrJlkJsSjLSIQ1HlDGBIzN86gxLo3R/OY+wn1b2fS9YBDrtgE0VBvvtlZP0P36I6/1
DrwhIePs3Ci0jJFRU8wy9pK25jlFaLsHf4Q4Ft7ki3qcVIVimljn9Fh94ZmhXLt8Z3RiPhlQEAKK
9P3K0bgHD4inuupu2ADSoGiVwarJ+tXXqjtA1/KR6zfRbbDblYwa4m+nOdv6NA6bToPAGZkDXFJY
RwbS+UM/RTdJJXtYIhWmg4f9TWj4ohQ1t3XRrLenJ+3a9QvtHzCRKcU2kvkXGCb7js7xpGbxZflV
9SbxgoGJmY4GJ4tTd8VzUTGtKZJql3WS302v+V4aWCfbOuFOxp96gPZD7JsqYEtb+bJLU2z5VcPv
NEKCICmspVge+no766kMZsitPFcT0LxsNrcdxegp6vjg4ZruQUjVIeCE9JlPnF97l82Z/sY1vLGs
x4JorpzbUBN4Mo7NFDi9mvfViq3EnjvzgSkBlOI9DiJJBU2wLzsqLS/2jZzO9eZPbvI81AzS7Dl7
SuLy5rQsmdPFYTn9L800d2tMK5BOES5oHNruqgR1GZYcLBv9dbDIRmisUe7VgCMMNgjjw6xen9ky
xfxAstvPDSrOfgVwp/Vdswe6Dq7zwWhc8gRNGsHnofGs5CvGdBim5RuJJfOeVDIWq9ZgM4fs93HG
W4HcM9qZjNOcNFt/mFHCU3yBfGaB2UPAiY0Q3FWUidABnHUAhnbpTCLKR3cg+KSemkPPsb8K8ZMu
uP9JrYoFUz8N3CDPpGLAnLHw0YBxg+M3lOF/xCnFFf2YOe+5rMYvCeO/ZAcZisr3j/A05THNfNC+
6EqewVivQcVC6DkCCxw5zck2rrZrF1vtuW82KquNrLw3XKlPptBRqGEf0TyzGgJpzzY5eXHa7G+O
+yvIPdfYOPqPiPv0CJRvwDjJQHl2Y2uDhnfcEGn1F2XV/XG8ADaaaIv472ZWAIhHAktThdbVLvYY
x+euc4kK9bPEibpOOTF7sdpmxvLp2va7NMFGezr5rBkMYrg5Uiz8S71W7yrn2tc17EVA/rvWhGsu
jYgrjusUEdrIsgYvaodRTx2njtQV8wKCVoFmY83pwelAvTdQKqwBBkrodgYo6Z63NfOba+tWH5JH
kJEx5Wsi0cdri3zrR7mYPHgZDS6Q+KakHwJrhaLAwrQw1ndHVr884TdUvOa7jTAiMhxs8Gb9I4ZL
tqE7Pep2vi9wuIIaCFb4ZuaOoiY1NrFpe8c0jrcLzvG9wK6RtegmJndi1frHHuAKpQ6JndNq6h9W
81GhIP2J/ck7thO+kv/+EbvXe73A23bxd1zGHspobVUIdITDxksOH1HWJSeYGi4uHz/j7mdl6oHJ
hSZ8SvKFIaGBCrY5lybClWRu/1XwmAIYghmkPXu690MxYgXkWOqYxSZrHn8Mg/vil71/q3xWcK1F
9dXk4WTRFfWgWTdgTqcDJWd/AQvmnitKKF8OTAwoXHIFWlcsxb+IOvgmrPZiEAWzzfxoxuOb/HDT
Z9o6E7Mt+1RbTu/gSzciajEq1CSZOREIrTRrTiLDhghOfnbqecsjhft+EOqFpQ+fGezzpgTgQ49l
4wZNA6b89mfbTtuUVtObVRI6jf1vyuQu9tvosAraHJIsfG75RP9K43PbrPdMptUz0331iijA4uU9
e1Vu7xXSctZj9rXEcRw0kz2FwrTbQ232B3JtbQgS7AhtApx3aeznG/4oecuXhS82+2upwgVIyFa9
6jp5cgCbYmtX67Exk/6Yl5xaU4mkx8I89k7+ocfCTl89QU+IBsC6C+9galZpadl1L3W3fGhAJyMC
jgPtRwnZeMChvb619AwYy0AKqAWfesH+WqzFfMYVcwQ5FF+zGvNuJwBAEoEW5G7pXEoow5h6dpMq
Mug/kBZX/42YOiwuxvrTitvqAMFX3FRq3o3SfyKuyT2RC1Fsyj67N3NdvFalDBfokm4/ho16bFIx
ni+kSd+SiTJqosjYD6DaUAWLM/BZ5EMkVGYSzncKeDKtDJRj3hWDbbGjxC537dA8UNUFcxeAM45O
i73DqCeoRzqhOs7CBczgpQM4xu/wh98iDuB8y6uu8nMOdjUsZ59kSphrUG88WGtRcaonWpLBfHFd
53sSvnVOmvFbwYwEXapD2GZPsVTWQRTrpV7GdO/OrT63GkeNuVzyefg2Sz2+p7iNRRVHYT0Dosx7
E9AjEIPHB4mBPJBtQUCtqpZbB8hjX7Z1Ee5SS/Z3if0uTHx/ODj5AGBgNaq9p6nRu6mx3v/7x47o
PpZHHg4V4VlXOY3qmsxJEDNyPqzMhRyvj6B1Fvsxwhprte696PlKp2ZvFCMRCwyljl1V6JPym7On
0x/R+hCvYTo6jxx6kDtW7+L56X1aJloFSoO2LpF9QbrY5fb62ZaRgbgHhUqMUoq90vrbb1S/W1OH
gdLKiY60Re/zROizHLqwyt9jrd2/Mhak5HapePGYI+w1bWXVkvPuDu20L3NpbeMaOPnkKUbSOM+3
TcWak8GoH4y6bLeK6SIbNmZ50hfXKAeXkHVmf+5br75gg+fZN3G08zcZldp7kdhF8bDHmOg+yaU2
N17ElmUEUsflDS7JhNTJ6IpHzWigp1e94iIVGncVJCuIfvUGve908m2PAT28qDx15dYUQ7Wdm7SF
RdncQAZUT5Ub/8Z4Ql/YGyvXh7a28NWnQFe0ick0zg/jBzqMPh0Cuj3j5HqUlA1pmFYl5DNxH+az
uxlk591HhzlDEyeAV2v5XSxz+eQo++y6vb0ftW6uua6PeE6+9E9tDM2xpAdhqX+B6PgXTDL25HSm
OCJfYijy31Eb3yeZEmbFUug0pc3dm8wSu19i8iMx+DEcdSqhVwQeSJZtpQZjEw3Z/OTz4OBFYBSg
de79AIXzZG7d2Wpuztjj6XFd4xnXUN3VMBkHV21L0BVnR5nJS267r4/LIY3y6BNP63bSKr+UxEK1
MFHP6WQMQe+K4mKVVbc3VTTvWZXe0hza1P//R5THv7tR54di4QBh9LHwOsPMcUt+MNuc8YZGMWqL
Oab3NNE1CfthY4vfbADGTzMSCVBAi2SqmFFCg9faA1RCGrkmf6vKcjZV3I83gA1bDyn3vZyqN4yT
721qtGcLBO59RRK/sjfY4BQdb03DrsSXiE0lKw6PKPdrmlkHAnTPdskOrIo868k3zOWpfUYIpo9j
N7xU5cDApWDDjeMaY5a20TFxWpaMleyKeWiR1Qb+XZqp5OSVTr2LkuqfJYfnEnXRHoT5TqFu381F
9EJ1KrGVhRUrLsYcn/FS3/H/fwieuOOkGPCntM+D5RWhhvK36bPYu+DIQSC3k7l+JTj61zQV+Wts
N/1lqYpnT1AVenpmweumko1piGv1mqB1uCTIRjAqZTDlwC49dLPKNyK2t81eygihGlboIGPD7jXO
vWImpJctKMdlO9qhWZBvUkfpz5IJ5AQtD0KgYlwTm78LWN9XXuqHN3fYlDFhKF6Ds9CJ/JMeFH0I
x2uSSM5Y/HbImo+V4RxU14xb+khiXYhyhu9/W5wG3V5mYkeyh+NS/+onam4kG/Qzk3dDa3YG8o4+
NgWa1udkMzgsVuGrgRGSQEFk+jXmi3dPRus1I1Wgc8A714adslpwJb9U+89FaXumofnTqsy+lLk1
71LV5WFbN9ap65YljAuXHErVgTeGRH7ILcYBQsfZK5yszQC3/AqZoTzZpXUbprR/nyPWZjwlzj1O
aGnG3H6gL5gPzClsoNW7dmqCDg3wAxWM/LY8PQQxUAgQ6LO9T+e1DUeEKOSZtE/tOJ9XWb22D+bx
rAj3cWUcCgzOX7Wk4+qFeTB6RU9ms0HFFpmhvpYvGKp6dgTzZXASnsn8Mlv5OzQYmMT+eFgj/+sh
qSI+iQ3zrN2nobu5svtkeX/uYFaxQ9nSY5tsBn1LsAPkwlaJjpAbBli33e1QO59c+b81PrZzNtVb
SMR7iYz3ZRkYX9btpTVbvqzsFun+R2faBGK56hv9NuK53P7DyXYa6hUgD19X+7o4GsMt0wg62U0z
OiIEw73AIyqOiWr7eyIChQn39whPO86r9rnslk80uzDEOs89mE7NVCNlTitidtDt8ARoEVoxEdt3
3wJnrBb7vDZIS4pMix327e6IBrE5q6X4kDDeGYeM7vtYYBYeJqP+0RJczqwsNyCgtegysoEjrXAN
PhhSJk6UedDOrWE/U3QKo+3CRMFgcSy2MJNTYnYutM9yV9YB2rvCK7InZ5hexFxV+66GLFyIrNwM
KQ/YaspPG+cjaBJU5jGwuJysJurn7Cvt4k/P+dEmubOZYms8ygUglDEShvFIXWhX/t6oWMaQR+qh
XnqKRd1tB/tbPOalIx7WiqKUzQGrReQMXAzynqc9ckrPvo15BMqF/A2eJC8okvQNfgf06ojVmSKN
qqM72cjFG89g1L5GKo+hbRD4w13fLBYB2SOaM5G29cH2k2fbXH+2nf7Lh8Q3GLB4YHgWQQxT1nst
srvPc40Wkd6bz9GeDIf3p6I7FyJ4PO708giHx6HirYAVDk6HLUawJskrmUvDc54u77MQF4GmRubZ
GCiIlXurnFCpVuQSuCm7eHssd4WF/Gx9rWVjHMxkeGU0/NvU/c8Mj/LWYQdl+/yyCCpRExZsGsr1
OTLi0HmQ/TwbT/swrLRGc2q8AphA6/qY5EsH2lsECE8AeINYyww82U29nJ6i5Co7B8qmKKN9ks47
d/XeAShZx3nonpPVPI6zy0ghiU9jA8oddQ9XQ8/kkqVeF0yNQaWaY1xlwwXHbHgogTUq+LQl+tLM
9sWKF7MdpvtPu2DB1K59Hmp3Nve2pXaKwi6gRP+zIrfYrZX1ncrxtRE87nFZ/6GeDJeSThGOz9mH
6h00VXfqneQ6pe6DONP+Q6g5HMyqH09t4aFD1xBP4QheFC6hQMeeg9a7Ti9AjRc0PKbYEo6xHlSl
Gsg72fpcJWEillvelM0l7tStNnV6sAEwHr22CfMKD0EvJrZ2iQ8Uk/Jmtw6EGwJ2/PLSFF1EsvzB
pJ9v5EOLKbGKM6qYj2nSCNb2xvNsDMZdfxT58s2ideaPGPxNj06C8TvALmWzbYbwum0oeS0yQrYT
YzzbbIYjgyrrzHucbXUKqGPpHG40rkvofi01OgDTnlYeyFbfhuljcYjn+TrB4AnlY7wXJad0ZZxg
p0W2Z9vTPDMBJX1jOoqWGop50SUqM95UWJgBT0ZHJXvuF8H9MGa7smpNqsHsiLD+lZFMdMgHzkPN
uKapWdwmyA9g8HMpNuJqz6CNBg8gnx6a6VojIQV/8KNdEyzfsDKCyehCta7OpgYhHZVQtkFkdaEB
NH72kq3jFus2w0uWJpxuXD6a9po3y7HcXylTk904AtO0gICxBiTByJjC7rFNL+Z/KG3lrinlDyqm
lzVn68W1aYnkA/YA6xCYXZvGdHfJMCG5RWa01FS1rn0oAbUDpGOIM2NN3rbeUOzEuVvMZg//AjcZ
3pDkgWCuqR3zfH39XE0VYj98XyHTVQ0rFVax+xxSOlCZgfgFiLWBiLq9KLpvYaUiFLa/Xxpzb8TD
Xfnric4v6OzkvnxKox7D0hJT2LTJeciaYpdgAdmgvZsvcbTSOE5zeSCIC8aNUs9mp91TmbmfGTAJ
QKrFbZm9U2cXyzZ1rHTvtAto33qsQtOrRQgox9wPbDwDH+fRyajLM1B/98Rn4wfuqK0ABV+6V6W+
WSA5TqqUFe6f5ui4y7nukE8QV3EuBvYSOWHiKBV+O0gH7rU1sdi29sryLs08nxrOLEaE6F6WSpx8
kt+VPf/NEp7EVrxV5fQCqAbERhl/Fkb2wqH9nhnjW9ksOeiCx2q42M6p7QCTgEPrF8kvdw1XWXzk
cfPWG7gpTPuVdu4kANnMgFgHsfyoO+dClu8J+TM/QPSjr/TbCh2Qy54ngUvhr9FGF0fJD9dFV9f0
DWEzc5rsUrc8rTBFkM8ZZFR10sQ9GA8v0DHigzQr5EdZzxjEbo+qkYINPCPjlgWmUcztwavNbT20
pFJlojqsTvU2M1+cE/70rDTrUNbwKsr1BcpL0OfNq+0udzIjNkM0TqHMlhclux+N013QpTWBBgba
k+YTJMkSiHGIjgiq7TrPTnmifoMwmShLSWhhZCpJG2lFQBC9fV0072XD8may0UaxmdrYdvup3fbV
zTRVrkQdwuTRN6e/hlu99kilM0/tXSZPRFfk1VbhTZOzd+/zFkEQISxWGSqBfr/3ti6ZbpRzHr6Y
zqyCXDc6UMX0TPH6ksv00wbuz7ed7hvXPa/9wiqNlCF3tl/mJJMMeBE5grXg614OrQM/b5bmTs8A
pB3vB8G7LS3NoTfYT5TrUTN+RUqmHrq/ZYS+aZBGZ8Tp0TXogzpQPWHndcx6UDghRIStZ/dR0Ka3
FNJrkMMrCBdA/FeMGNnVWas/XnTMCsk4B0p7DT+DdxsRc9V8zIN7BAeFBFkHBekeW7unAOordPea
YlTSMmMb3zVVGQyKzVqVP0sNOS/X9xFRxQZw/6FkRwUj/0Q7ux9twfDe+GIDczZ1dZqs13JCjZsm
jGvnwt8hLy1CmB6EdC3yyaj7Y5zPYekVYtd109dsuy+di8iv69mqZsVcUaFi6lraMViGojjGS3Rp
B+bSIGm5/RIO2SV7qvi/j65N6UB4C48kwRaGvNRrHUJ8Ikcl5RlECPQBsOf0+HcEtJB8vYcAQ6DA
kw9lX5++Iyfgep7V5zya365ZwAbUzS8aaO5pBJM2le0O2EaGlIhvHuFqgEYd5g6cIiZNzdazS38P
YeBesGNmEuwPcEAgEyKSnbXcdoSYxnMMY2WKX3ReUi9FrKak7q5lbn/PjYEoc7GOGpFTv1TJfm7z
X4ijOZuXv2Nc/NZ2glC7h5vpEdSGVH2gXFlacSS19BZVeRe0uXojKxS2Jf5BFFjkd/m8yKRwOM4n
rCA0DygUAjfJfmWqIinQkYw0lbUfBk7TomjeURky0CsZwvbE224cv/rSc9cyUkzI15z8Zp+PiO3Z
6yH4szBpIKKi3OM0nECsBkNihuto5BsnBn2n2Uxu1MAOO63Dui2G47QmZK4063mNBiod8Q3ROgpI
2jpN1RQdYoHisY7rH92o2r1p0JrEu0a74MnBDVOTOGdZl2JnG7gV/LkSAe+6oMoJHEfhjvSjj7rn
Cxrgbqc6o3l2zLB0km0/w8IhTaDal3cl5hJArHPy2vpJxqlzmFry9RzkXGn5EGQyFN6hw8it5SGi
9XA1IgpsIdVqq8wOzCiOVgfBvp+YQNVlEjCzh1RMfkcoav8IZowVlapJJED4NUcf08NaUUvkBUsy
P8uMBkum9h1Y9smIHodPjurPp9FJfdIvGN1yNEOviOhzWp5BxiSInklQI/MLMdi8gshdU8auvW/A
9EnhtVS/csv9m3hs/Pz3qmZV4o2M3dAKQEYD397z3uODjM+esD8hT9EkW9R+8Bk3bdH9dmYSWhtJ
ulnLYx6lyV8STf6V5fhSPqMcAVmF7ykY+FCbqY42OmqvyLf/NqoMwOi8PCZAZWeAFasRNwKzuTOU
4mtZ/Os8IPZU5nQdLXRRdD8+XFCw8fh/FaR9RuIIspOA8CdFReByPI7Ic3h8aI4Wwr34LZbHxqwk
KtUdczRCdrXsWoMfJ24hMkcuqyXNqZ4zfNnlDOVaKkXwGwzDkyrMDOWEFupU+iK2/gwZOtBqL6Te
jgekx9cq9noePkDAU2HsHXi7bouEicAHZhkPtcwK839a/zGBfM9GhLi2OXKDgK0hP3EkXMkeDwAc
2iAZx5phCjJEGbNSEtHD8dY80l5KveG/egS3/sw7mzSj5hf3E8DaGhm67DpKVFNf844HUEXI03FK
0cWJddoadcy6XJFvtYqBJ3nlLb7ExTyEhoeYyczVBlcB5uoKxFKk5A389Uc5ql/u0K3cDcpGbW9u
0JDn2765Om17TV3zt22vpJw2jC9Ymd4cgxyzrozfrfUz5uWeiK3ZLGQXHBaLycdoifdKnlDeTkEb
GxNXcrdfWe+GoG5koF35jcMakrrQx9XV3zUurP3C1QMeZ9qUC+UkkV058RwGaLjQa8M+7apT9BaX
6APoqSwU5iXxB61EoOv9MyP/bhXEY5E2c0wHyblsWT1w9S/H6Po7YqSdqIpD/zjhYWb9XBQ3O+LN
fCej7GYTG4SqzCy303jG3v+iSDA6NN14ph/lUExQ6bvC2E3xgyQscjPMgVZ2tE1UQK07vHZNjLaa
CFgsTVWEGL+jyhhBriXXpiPvdDEfa0zyrDaek1+yyRhP84AKb8qnIexQ5ocWQ8nacL+cxXeezbJk
HU3jmWJDiU31q6w4jnRs4rX1v4lzorgb7SfXHu7F70mYf1syHJeVM9PxxB9Ug0+zpVoMj2hDhDX8
NbyloLoq3tzUbvdozQEN8lQAG8Sgw32yWZX7K4PUsHFMHW2jxh52FXOgtVY/lwFVppTkjsIRBPKY
ahbBVrKg8UaEm5b2J/E/M89R/MugS47FPB9a41aX8qgbc72Pdr7ThBNxKbOAzRo6og6zN24e5Ppd
G6OKN8bQpNPNmlIdCHT5M1T8LxmKIAkEqughtVmmKd/SPLmhXTCMfywF8bfKiffBGJSzeUCrti39
7dHdKw57QH0UJjryP2Ss/pHnWO7q6Snpmg9QozmXEA73mBcicimxXKx4OmZq06z1u9/6/ikami17
iwilBdGJ5HzBWHpMf7Kgz9abO5D1bPmz8eTLqUNprba9Xegdv/J2mWasoqu/Z3wyEBNtJufalTfC
D2qOP4dTqVjj7ZgihotMBo3RQqaAK5HXuV/dVPpspL2DsdLzrUOB/tvBDdZo7COL3+yEs351xXg0
yjEKJflDBNLxUMpFH+s30B58o2YcX4p4CJSKmZPBQdgQ3sca1Wmuaql0YJBGSgjR8NonTEUJoUKa
8JBCGNR3cBnWVdtbdkm0d8i6+VixNRcK+5RVvrapNbNPJxTuMazNkoG/ElcWXwKyKJcql73LHSZq
doDieMaO9Emy2HBsZc3XQYJZtskGFkJjW4gArQGC53c7MYAylLOG7DSf5rq/+dhdwpwwJnKrZLBm
w3rMQbTCXMGjF8fTVjh5FEjX3FbTCLg2p0YVNIPzX736EZMJYi2hyY1IyOGJrXx3iDU1ltlkfAbQ
inn7sXRfHrcS3/ZxiQB01/k9Mv50GYMaMKHpVufZT087QNoWazq0rL6vRZUt+IJwktQMmXYW9PJX
B4bCTNT8U0fZ1aDdPTZQi8nJpN9oECTP1UiWdGEuPBhDjr0OVT7mDyhnZH+AlGqPZh39Iw/FeyUP
TIr1tehL47X8wfZmvjHOzbZOs3L4ZOtOycp+1W730GpEybeLEaFO3wanwAQ25M7B78TzVDIF76GH
hCiOY6IEILVomQLmhQHwPvdbEwnAm8YI8hx78800Y+OFyBh9ylX+LaGSAbtFWdArE0FSzhofrROu
RQAiJKY4F9OCET25z1NFcCnZa+NWJeUXsAKJT0sXhCGTnzNgPJ26c57NfEkY56FqR+6z5wNLaGFD
REmf3JTmftBYXPY6Zf/NkJi5vqvbA7BkEqH6/ORmIugr136FgL3BZrI3HcTZXVITXCZRqVhAcLe9
ao6RN4IK9oE/sJLKt5nONmtsm4coZSs3aiV3U083nIAe3C2dJsgbG4+pMaEjD53PdkdO9dSXV7Nm
ZGLNvkBxA5gtN7iMWLYD5n8EnqMdtv7MxnIoNQahOpFyn6D6DqAmy9dSGMmWiJ2e8BoOItBS/aF2
HAwkdjfc3QUufdu2Co4FBS2KOfb33rRdEc1uuKOda9a/4BKmGIkHWOMMNjazyJFWWggNWlI5w6lr
Q4+u9JbKMmNz8KwHbYQdHNWNiQ0X55mx9ZblK9E+VzSyVhh2cDnJNQXTtSuK+lUP1MPdqv70gmK6
JESZpfiultMHE8VDAzoRhzWUjKacq9AQS/NY4sR74yiYfZxaIpJZ2GAtnR6HgVkyIOPuMKu63C2p
zA6zfAOrYmN2RiMi13q+TBOowHGm72Qxs0nMNv1pP9pkO+pC2LHj68yRt2Hp5Z2h6xETYuuKM4pV
+hpzrhUAIQr3nsYGfZTE0embzzSU7qZZF1YMmEXalouraSRP32D+4qSqdondvOvMas+dO68nJgO9
ZapzLckdUvNjy+TdOnrIvezN92j8IQXa4khOmE/K7pBMf03u04HA8pGODIMXKaClDzuwpAkPNYIA
v5SMaDwUg4yv0E+Uzh/SP6n58WQzpEPexdrjHYFzcsDojiswo1YFcXr0R4PhJmTxehDlloPG6Rvm
tV7/mnXeHxP1AEk4Zzuy2pOemGhiW2MQT+sWMcshGwe1yy6vsocLDxLwgkh3k6SsygVqPYQZ2Y75
/MUQuJvLNl+5LDJ2y6xM2DNdmcbkJ2Gab0zP523fp3cccfnO0RNYEkLBBUtAaqs2IMNiPAHNDlLO
JzS81Y9+iouD3cmfRs762WQu3aKdxG1SnnORUGepYgwhTqDVj9Q2dplt8IY/MinwlOWR+2VV0Vak
Wb+X5E8xNzeMPSK27liS2cZ8g41yIuzxZa6K2zC8tKud/ZmG7K2X3OuNZSAixikM3p+fFH99Ippd
yWIIHqo57Nl3mSfqI7oDDK3DLPBud0O+ZwPXAZu0l7ONdX8/wYLfsTmPIaYwlzTayb4mOhWBhpUd
lGr6shk/A+lIJkzxbsRMCESZ2RXlti3Ve+T3yxszQvJ7zB6f/4JG1cKvygDXWk5C0vfQpRNf6qj+
LIheQ2Nsp3c/8UK/XtCVxKvY+vVof9AdvpqJfwTlZbz4GsVnwyKAEkZdNaZ1+iyemJRvHPdEkW9l
Yc4vuRf/8dsnwnS8p9Fm2Sb9juijKAGVoiDceryo+0agDrNw5BwhhEJz4OMaPZozb1p6tmwzejsC
2e796K4boPB4W2nUiB4VTGbmguEmensTMfFrlwFeQLo3GJXx7o0I6LvH9hhSyNOg9FNVeSXAnqja
Crf+5Ijvrgx5H0rrQzy1hKatHeM3zZL/4qqyf53BQUOldYsd7dhDlwDRkkH1skdoUIfEaeN49ETN
tjUrXkc3JfZJmC9WoQp26TmrpsaszgP5WgfaBsez5jcq2Gcv+lYwJY5V369PSzdWe27N5v+eErVY
VwsN49FM6B/8ZX0GSh+HVQVRYlrjhkVpSW582r1O5MOOYx9oNRrbWrvjeUF0vc3cjHWR50471cdE
MaAzKr1eBP7aiFMTJUzhp+FttvTOmfsWlu4czo7/DqdWbgRioMBP0v7Sx+otb+qLm+bujXEFc3Ds
vkldgHzwYXLAVw+1iUwMhfu8JYVVBi67+0tWjN9Rsp15TU7GbPunxkqor5Loak411Uw3+kSExheI
ojiWEvq9WHQE69rifRym9kq7V4WJP0iWyM3blNnRiY1iKNk8nSTOYOvBK8lKBPLmY0fer4zpM0+f
BLxtlzFik3Q0Y0TSnmsP0X3rRjvRmBLVRQUQqrI8xq/ZXRuzS1jHIOlDko4qwSGF9GGv03o99/Wv
VvrTl3hkyj88ywAnTn5LqzOMxEp3mZ+Gc2XEgYm86WllqDvPoEFm24J4Pm1yXrkTZr0bb1yxH5bh
PSJa49noqfWaaUJbOehuVy0MsVIsewFO3rsevHw3JthARnMpQ9u00SkrQfFuJOulSt+i2ogu4JTE
xVKYNBe//LvMyr5pC72gF1OajdQMjJIybDoknOSsFoWh3qoG1TIyqbDusr9oArm7VTwgTyW2Sy3f
/6PuPJYjR9os+yrzAmiDQzmwDa0Z1MzcwCiyoJXDIZ9+DvLvGev+F2M2i1nMJoxVWcUkIwDHJ+49
t2EYGysi0J0KTU0oeSqgvzzSPjuMWZw9BJN9Go50mCz7YGmN71B7CarK2t/toq9RpmR8yfrr73fV
aiRm12Q/WoctTbv36ej+N3PgbJMtckizc008QNzWXeOQGtP84F8cP5TwnxJa56nBwOGyQSszwjyw
9x2S3mgZsEDl6SuedBalHOZm0kPYDfnMSIoUXwNiuxo9R41RLGfFYcUGy0F6IyJQ++1kT8cGBT5B
BcS96fSYEIm0E+0HD+XkaLGQeGgoQAhbfg+rLaJDC1Xl1Dx49fBpuwylGmY5YaiXoAMEG5OH7D0s
1dF1yQrKUe1+4Xc7pl1lHqFHB/vO8s91W47v8UKh7truhb+4vrWeXeyDOpnOw/SLjf54GvLlTFMu
a/sieTYWShSe8GrVd84x5TTgOZ2DGbKAfwusECzTiz05K8kuNjd1XIptBsWQkZu6mQoegml+oc/D
lK+831kwQ/gRPDJQXXb7SP24qIs9ZFJ1F6i3eskg772zh+hvNVgq3xaPTdZXL1Ewvsw1hAg2xeoM
J+xUA2Q/zUb0ZnRE5cZ8tSrqFldwlxavStpnz9HsuMhwbpURPA1hwS0CM4R1Y3eRUkEyqN1qTd7t
GfRO+1xyyGsnMO5dTEPLsoowo/4C65mhP7P+qCDVO2nY3LLV+ywCCjPfCYJ1S2ydIBvjTFo0x4we
8DKnzc3vLcpRxI0b10uvduGM176L/6QxUTqybYhaa5uvAcz3GrFrcYVKTQmS4L7VGHdOGGirTb1Y
d73CTncUd/lVRAnWqdTHs27n0dFBDc1eOCIVi8U8mTSbWuAWzt1W3NIC57FbxM66D91iH9FPX8qB
n5XMt8fJHIu7ncV7hM0UhbL/0SKFU9025TNsI3fPxsE4zANQvbHHA14wGSVdMyehDXUOQQBUXUl4
9ItMrlWBSipBxXuszHoLsif+cohrxqil/wlmJKVd64VH8n3RJAbpxQt+jMjKiet09LVruv98wb2w
dsexOLm9Jc+KUe7BaqwLx6t90iD5fW4saFXKBaRlNO8J225jgAmB/StaZHpXlWwtTMnf/I0Qp3D1
Z5mb3LOAEp/owH3p2yUCLyb1NaIrOVXmObNrpI2KJowwLiBZTIdecHeXkJDXdY6ShggYm5Ghssmv
r7O9+E6E0+7MpjM/dGGiXM8zDiewITj120OmtAtTK947KLoQGJSAyU0KPYJR5ZET4Q0z2C8WUaT1
LjmwmT8i2J269dQRB056l360RgrNVLB9Rv9YExdYfvlI1LtuKB8aV6ZbqyQkz6ph37EtxwtQHwTs
pDzJW4ZLExb9UTyXSWVyWlpMpwUYw4DpG++/ZEyU8ZdGmmbQnOmPfWo3wzD1vi99DWt1kXoy+xNz
hawo1SdFlAi7lzxBzIkcCHeOv0/7DtFuW+9tonC2WbEhDR5BorHp+xET1mKGtpNsn391yAoPmZUi
cYhmjlMTEM9qaFkGDjHnkhY2XJopRgXeDNOxZyl4MuPbjLVvN1o2eR1LBpsr3LWj/YXWUwOQskPz
Xy8R0NRdqGM8MxwL6yIDIWGW7KAMf6EF+Vie1PyjrXB8GfV0DPiIbm2JD57SLm1y6PA190EGfm3j
IaTb8XZMa6t+mqDLXCIwbo9OUoxQMaNtOasRNcKMXShaeD9B/TXXTDk54Nx1/m5ELrYghX/PTMR0
NjvrueJAWePACdewqn8qnCprGYTGccZYuGbIZF6BbOBi7NSrLa33oXMEtliINy4O86kR89kOF3lZ
m5YPHVcvY/G+vzErTCGuFc1OtnpYO12d3f/+u79fMZs9JWVfXibdgtVJg2hXzIRGCCREcBrxdJG6
E6Ks24424CZWg8Oj8Mg7D7Wa6OdgY+GzxD5WV+cJJpFrN/qsE30OTRY5kY4AxEu2GPQ705h3jzPL
JqszSdVx8LVTC+cPOOKzh8wJ3wdRM7/UfXsBtXSvyqk/YPMc9vY8MteJqG7mpH6NbfEac7k89jm8
29Id8aFGDCAPfdLXN25s/Wts5W3KfuskjC5BP97pRFG6Vvk2Ii8CId00YEt03YuVxuYl78JXBfHs
iSLGeeKQIKgOtzsjy2XvRDr1qjGJ//EK9e0TWvrVFclnNcEIiSv8uATZW8xJVPzemj9uU8TXMML8
Id2aM7nAZCz6tzzw30MbcSbvxNOMvWyVkr99Ub1RbSkeP5xuSMEWpMUW/Au86Mgb7yoh7qGq03kN
HuHI0Nw5/30ZO01ADG3uufXaALEV1sF5Q0sNeiqi13EBjG98e8p3nQ/RoQioGAc60wfIDfoIoLrd
5Mp+9k3pvkq3v2Djx9HlGQicXPxvAFN2bTSg5ZfMDADg7eppm+OfPSSm/mDNRkOXEe1Q1muita1N
A1IpbvHI0RyU8UeX9sbZ04cgI1QRlPojtumUeefND9IXpM3oG3kslDbARh6QqdVeLDuzzojtfnuE
7SElza996iHw1NdCoJmrSYpMvFMG3euzIuKJkOW5sRHnEzXDrtv8ATPz5Srk0kbINESz9rm0x4IE
yq0gfeldLyMvtq4FxxE1cpxk8QOasnA3MNleIceGQGCVG7wF9sZqUH5Uc1hvwlj9otdO7q2mm4S2
8+Vng3N2e9IBuIdOAFO7ddnxjO3HjsuoO9qdl7+lAYPmlITX3+Sq/GJqvHLHQpxkWMhDP5JXkzvT
z5IJOxudPuDhDddjomOstg1BTm2AHrcTv5nmynua1DdMqfgRKqd74HPIGLLk5cb1Rxpg5Y8bEVTj
2kE2sB1FtWeiKL7ol5hx8mx8UEXYXLS1pFRqhzVm77jXiJy629jN6lfhY5oLGCtzIrCFjDP1NUfT
fB1j44VykioB3eVTaDuYb9qo3TBgVYCa4vrBaAFBSmILr5aBiYo8nGbXIsPcDKLd1z50Qjcaj4hz
6VB6JLq6HL21DamGrAZhbpyh9dE6Imb0lHHCbmRtRzIzJiI/D1nvzSdcOcBPUlkfJsNPLvCRHvyC
bEEKnp8uk1/aBUyADNTdyABVZ884bkto0chcJUvcddHaxh113HORjYToCYLozSE5NUwSEIjhTesy
5mZhQ9OcklR6Unn9aTmAUNEb4toV564q82cjfVahTm6taGGeCUJhLFLPmcuql5xHdDECESGRmF//
eyB1GLdUQ0aay91YMJ0nNfIwKv05BM37BL/Ew5hT9f84DhjKdqqYtsHeYPkWsKosnKflxGb3iWsM
LtS05vH/txP2jwC0Ju09BsZgns0B+VTQs49PqsC623ojYY0+tnVwmkqmoz3Pol8imNYA0aILQds1
JR/izVqm1ZmcBLWa2/iFN9h74NkwYjdq48Ogk2QDRgS/T1Pv+qApXsaC96RMk4uvIcHqIGPjMRcH
f5gxS3lbtwMrJzItnueMUeM0I/EWgX7HlnpsGHhHQ6n/VagVU5Fd3Pbu51D7Et8dUX7Wj5Uqnc3k
u8NLEvPRKK7ZLWzzacdKkGKg8sLzVID61CXLuCIdx12Mspl876nBtk58A4Hb1tZLsIO3ZZnshb61
mQEBdi46nohecoqK+DsbTpbltmvObBTVHteU9k4jVv4NvQ1Rr45ZnxrGhGnD/ypM26EynLuN8Ej2
seG8CBVjJkga6Cn2cCtVQG8T4XAlCmVlKSQzcxvNpMpuRfGkU7QVdYkttCTHMutRw48KE6UVtBAU
acCY9EUJx1pMn8yROGbKoMbHo8eH8ZGh3SbMGchFEssT0+PXrPWbZxRhFA5TqPdFN9Cg996pshS8
Hu9hGm2UYanxCAA23kfYkqm1yvFEXXCIw0ns6xQjD1UFs+lpDM+zkZ9JAItODXKytQ698iCGID01
qVns0eBAmFDGsZd428qy27llFh1dO3qNCZNEj1CVmxq13kwpTsKmOwO7oWVLXCfai2bi0KDfr73m
kqviZNRoGCeDbbQXEBzjJ9tptoNLUkmip0RZcAOpo5XO49FpDeRDc1TudNiRyEXE8kVFgJ7K7A4e
r3gM+mahzGVy1+XDp9t33j2OCE/rOMNXqjHITOaSeBFujxi3QSbfJHmEOyGSK/yjuMgSwq9sTTwF
Gmm0LV60TOHrdo1zhVKcDfC2cFvFvplEHyQLwXowGhApuTI/6/4aFcUtTt90jPKqtc1HhZefRJtu
2MERddUWv5N/mojyLNDV+34wQagjfqbLht8jtUGGqNXMKPGq9p1GtT7aWW2se7/b1z2wTGJPKQDD
TVGradWwEwBjMsgNOWDT0XODQ1GL/GjKDwYtPEKHYIdlib1oUZB/nXxn6FramojzWMfpc8E7B4gj
vZHIWNatvELBufeLotHutXU0AXzUlrAZaoP8I5wqPI1NeOsKZp0NuxfsEhbKBYouk8fo1Y3hleft
d5cigvfPKWs7wo1QMLLlY7lZDJm6AGF22N4H1q6CfXwPFOHuFXFwFc3lIYw7otKQvLg42Y81Yj+U
83gJDAcgYR8qnzDvJtyVseIYMfHDBya2A0UAdQB4JsH8L0uNVJMgp+2MJ3BlFBAeUCr8qnW4Zk3t
b1MRGuvIzaZ7K+XaD2R0t8ai3sRsfZl/JzurmYaXMIJGWfrWtz3BycCaD22TtPPKdWOsT0WykWTR
IfBs3Y+qHMrT3Dj/IFITO6Cs6Ap90/wIMEZtvLxtj7Y/nnuCzp4Ybz3LHGf7RHzmBnuqPiQiP4Sk
Kt7nVn96hg73nlbuEWfPtJMjg8ayyF7M9pm7XRxkgw4V/PR6jMP+Y+oEurpIYIC1+267JDW/O+Ye
wel8HNrkAwb5oRUGvLm62WNNQ2Hnx/MmX8SDGTq8FrRKw2Zd8Hmt7SJ6StuJyoIto6e3Hgb+NDCW
3HoEOWBeo41G3w+kqsooXVj4oAccCuDw4PEYOCsVEP7asb9IDfFs+mFyDgJ+Rw8tUZc3aAnM/OxM
2l7FdoCxJgEbp0dqwDq72UPxOiCBUpysq2oIP1o3sgk3zLbmcr8YrBtcO/3dm6WxckjcFZ76bizL
35oJE8GmiXddinQoC1EhSgBWG6aZRAY6/PSARl6xACPzm5MDgCvqkaDSd9sN38w4HFF4Fereu2QX
muaW+Y+xQ/VR73zh7ki4JdVKK2DpqYIg7DxXocJhGRnyNC4vjkpr5mk4tBtOu1vAim7vdeof4h/1
2Vc8vLPWukxe+Bk3KTbuuWv2iG7eMwE2LMpDCCdteR0MdpLE7BrbrmCuFFjTTXWe2vFYep5Kjeux
4lof4umUKzp8fBCXsS3ejDohY3mK9lHOYgtiC7Oe2HhtZagZ2eFhgXoEdzExnTUG/vpeSXIkjZxA
+dEmvCu35Fb5GbmMpuuuYnxqK2YVNPK19tnNfKWdr++6ZUCg+YYZOd+oslS2JZIWmlp+CVSjiSX0
UZvOTXHyO+dXbtfxBQjZs6xtNO9p/4yp9Lvk/jFHWxF5dUhUg27aREmyeKcHtilMBjGMKbBuSKyd
29wAE//71Zic/5+EjVyTb3xa1T/639NG/ltAyf9PkSSeJf6PkSTnT1UShJJ9/rc0kn/9X/9KI5H+
f7iu5QUet5RpSdshxGb487/SSALb4wSQy4twCQIpq79xJML/D8cVwRJUwg+wJCv87zgSIf7DlRZ0
TP7E4Qvv/yqORCzBQv9KLVkiV6SDbtOXJJFAk+Fb2f8e7+W1LAKkDvTWbd3DBPXbIw5D+OWODdNG
Zt6Wq3hD/J495x+NAw/vvwS4/Gc8yv8ou+JeJQSIkLMSCOvffwLPF3Qgwsc96/JLLX/+X/KDohhk
mzfDAdRVBTiwgxfWjN41dJAhZ7HAJKF9YJ1Z93sprI8+nty9kt7ZRBL/WvfI0ZBDEDiTup9p4TIf
NGkoYVjTTjnWtQZ4tJYwWtk2Ru6e9QiedjviiaUKaydl8AdGl081kA+7xnpNStH9Ytj3Tr6yfFy+
8IkEOJi0oCm+6IfYDdHJskCJVG59pNizUQmxmFEXdAEn6ZTdKSHumK0psEs/+fEETxo2LjfULZzD
ALtndIEg9OKN4/KkStzmybKDGYottOsmiq6IONYzvIKjPfT5+e8Lzg8IxlCRwkb8Qxb8rm+tH+zb
ijHOaH+17DJyx0dp8gknE4GWV3ls4zndVZc+dS7YDE7AHaEv6R50CR3EXKypFt88y5EnNDOYsgJ4
6hFhf05Ib45Oj30mzhQtXPCw5nRB2usw5IdmVnt4wE3ivgfiBJh1eoJuOiciZI4ZaApkMg8hxjGa
K8i5TdZFwKYgpEfmNpM3N6ZE9DEyIbj1GcsPjVjJwA62Kau2dYKG3gw3fgAlzWHqsvHw/LnxYgRg
qZM8LLGHJiGZV6xD0bGSrKMA4bAN7REFi3uPMjQgkDDya2xEkL0mcypvcT3uEbq7Z87JJdhx3DTL
Y5b4W1tHN5NHhRvo6YnUwgrgJy7ZmDgERB7l5zD4m0S2uKCVgC8ErzUJ43zrJhFSsZ7/KKZ3k43S
jK/tR1CD06qOh/Y4RosLaOA9BnK669reuDhJwxS2d8+RqHIcseLTSoGrpI7dbYIYXaDXmOhRvHcq
4re486EK5W+17e+ytifqk/DG2dv7GVM4o/f/IVjjYou02WIAcnlSZeIo6aTRSffU2bZ58+LgmjYB
11rl7MPKgmjBvNijuDYgE3T0ZdaRMC7eJab5/K7wzxL2z2nPmx3lHjaXZbaGbgt18qozkjuh7ytz
VAdXbIegJa0EeTFydvfMJrbfoUq012ZBFEzxOTlWvkdq97sgCh1xT7phnkcjnAsoCeneRyWEFT1A
4NbK7ykhiDOb0rfORgFTpfsA4cYKk+mmm+HzNY7/EzEBaxdfVIoiW8ZY8kRKbuyQTuVR+oqyfUtt
y3zG2pF3/+Xa3YRy1UbPLqNzkbyLxq0uLgVuymgbAEcDXy4PVwXWb1QcjFjpFHFkIJFJqclUvpsb
tOgpwTde7/wgeIXVYiGhgqi4WlwHJRNG3PC+cbAxpa4EmUbAVVlyZ/JnTIZXKxbpcUzbZOMbWxRA
0XouRAdxNh8f2OKzELSaQyjVrqDnPaHZkewYyL8M7PrWI7yLw6M1Mi1rJbCmGVEh5uL2ELwv4n+V
JM7JJ76lrtr20bLs9jFNJnx/qMNhp/vR2gZceehyVAWJmZztrNBPdXO1FVLXnHnmzsxhjMoY40EH
j4psJDCEjje+hSh6TrGbf0ON6FdsRUh7zC3K9MrEM+tA+8my/g/sNtq1FKGrxu/+ZubYDsHtudNT
LsW3x0Ns43ZVdTEpTBPTsm9hEiwqzOs0Tiys1fhnGBgfMd+oGHyh9lqGSU4AG9ZLO3eNM/nNLr3h
xSM3tAgWDt/cOkgA3GcPEOvJ4uT2nXa6js2Nrjl4SsJ9Tc7nPkwZAU9qyPZx3Fqr0mtYwiaWswki
cUgTjRtiKoCeyd9JHBSH3InhR3pdvpOGjI6F4xLubUbobTUI+0qqG6JH1rFjw4fPyF12Kjsbo3c3
wh6gaWE8NgHlWA4KZa2y4hnE1fgYQ3LTWHm9vlHXNPeCLeLG6GpkQXu2BhaCHJ47olX0hl31Gmt2
+uiVKj8UuqiPixE+aDtxHY0QRWApb1FB3pX27JLb1uaYcyM6Ky+pL7JpadSXl5QTvyji6NFS6PfC
4gaoI1mjvMHIruO1GWNXc6vp3R+XYaXs3nBFDpghreZUPPX8CRtrkVx6SKavDIG55ESYHmqA7kPd
G0/uoE6+pI2umrbdsRJyjpY3sHbIAxyCTHxPQATD9wQoBY1iGrgVSQrItNl7sMxDFbEinVm9uB1i
+r743bJA2lqzFR2UD/MDnlQZEt9TgLadmHlvMzghV3Cjf6UIhqokXi7Em2dVemdydaH41T3VMDqt
qH9SZiHe/aF5Dmrro/TS+QgGTj7mAQ0VmS4PPmml1ciSwUZOsRlf2NstlhFPQ1wZ5aWgAV0C0/Fj
WvpsRq2JPlSm7UrpxbSHiu9cZflrPBREYHgOVPUWpTfwp/789yXM2bJz+fpur3fIUEtcOvDuCBN5
B0XkvdT1WVSp88p5I14IHWUGSFJG8AtKWLR3kavQrWcvtEVXM5W/4t4MfqklFyhkNlUIeiczsdTV
Mf5YRABvm6S6gVgqT5NVHg09/4gUBDfzNO+Qpslj5GEWZkCydQbHot0Em+2lDkMqFNOO/7vPyZJj
HfgAsfTZLhipu6gus5S9Xizy5F06sL25KotiGp5iHscgXGaIj+MTsID0TEZzfQhbpAOuJDoLReTC
r3OsbeGFHSRndz30kL+8uGx2pmY+YCNbq7E3XaruShA0xLOy8d7QjEJrnjSqoBajUER6Cfvv6jML
ujODIXQMUguQyWmG6qmBr7+8sM3Cn5QkZ7eLy2spQBQBVhxqBzq2jxiZ2IiPaLmZmiI6k17949NC
non4IqInCA/2XLvH0jGba2aFzbUtPllcMUpORmuX1HKfCe0+NC3HOenZREjEVoGrFgX4XE3fZUWc
h/L57wuf+WEFNJNfB5/IgK16TZo9dYANzqqIvmoQWpZtONsAl7OZAXAuQTUgKJi2rrJHpOwAxpwk
ng5t7zj4G0OJ86GTq1wP+YnBC9zSLF5kvi5CK4tVeOx03gbdEgwww6ckZp8Pfrv2H5oAJXNd1n8c
PDyPFpfADTHjvMrHROwHI2M1adgjQz5ocVZdPVq9YA84gV4Z5ukrT83gRLs7r5QxeJs6yP50od/s
ffMtzbri1biqIQheUgPHUIdmbY3InKMzmxYmnfsMFIttFe4Walbk491cIQEWZs+Wqr6NAMhf2E3n
WORk+dqP/TvJa/MOrgWCO6HGU5VlT1YRxZuOkcOeoWrEjw0k0vHkxfTj1ylkKJlkSu3tgCVybob2
k1r0iNrhl/MgDmJjSqj6WbFkrhkecbj8DO7npPJmN+ctirbmQt5ifKEqZlxdLhHXPHPAYFD72sg5
1g0URcrU/KN0bXW07bDbmmQZsz9dCwQHV9yCXAzGcEjsyD17sDpvg/kRYs55TjSchb6KHgxjQkpp
y+AtnVHsDwutuHSHL5eLG02URe/PUhjud/VLDMOxjIL+Yst42uPuZl9S9P1TiyaukJg6DU6anTSJ
SZIdbNqgzpxNlRXdOWps8u8MjHYIDYZFDAABc07vZJggqUv75Fxajj4ZNuDdOjtWOWsj7ZuH0cS3
jAyQmRHUqKtmXsZMtbvXDtGHwE22yVhGZ2WnN9viMdH1XvvUwWgHLJyusYVDIrehODLwRsqgC7jy
9my+Hoaf9G9iusyqc0kQEFjIkzP/AasLGaOan6EfvQ6kvB8zwt8YMZEMwyDVuCUzsEr27yUcoBbc
EAFh56zC7BtAcXWccd4KZQOBNWt2uUmUXXVmsoZFn5800baINJ82V++2MBEbxE6m2GnL5owEh/0D
3mbydwtyHTyuMxGj5CTx6FMKLvkkDXZGJQNQZEZ485hJo6jhHAlljyPIQlXG2Qdm1qFrK2O5noih
OBn9dGmsUb2J7DJ7FSKKBgzzoKdr1Y7uPp0j8Tr7tIrDEJuUuLp5iqfkDmL9XOQyuyK9XoKHMI5E
MSxXE/kWltYYfFglhq1fncfG7bZzaDFbnb9Dx1PPUQdWwKkdSMtFygoIDdRadr04WAOeyrh1X2ro
k6+6NckFG7tj2AXfNlrbgR/H4HJoIgdQLhwUmaP7HK1z3bxYMYVnYNbqEMw+oy8rjO4whoftKGcK
un4g/zeJMRMueffhwCM/InJqw2wzeQzB/zhW+skYDpBzwaoj6HLYs7ljPsqaJUCl7YeJ8T0WBQr2
IoIw1UbEEBWuL1BNGd0DcAk2W2WO/LBh424XY7SnDBueS2Ymq2Qeh1O2iLl7lFXYmaFE00Awkw0v
Lriwqz2XEG0KhoKTK8SN5/EaeoR5x8OFlKhGM4SAiJFy7gxHKW8hkIgzt9+2dJgidxNBK9zOJ4TA
5gkI60eB+TRpSKIs3C46mtkMDJwxzaYRMjp4MjgxEa4uc6foIIFPgvvR4r3q5qOaTbkaYAXtTTq2
fSbxU3GOqMcxea8937m2XGZjpK23IanZRcgGCLt8tqN0S7RRe+1nSwEtzT/wsxhHY2jeJiNTxzZK
kA52HVQBH5cM9fFD2CGKrajtNlnk/cHGYf0xGtLJ7EtEpsFDyCX3TNrl73gKYG0Hya+a6ePJKvRv
w/DzkxC9WDpYH7ZHZhwt2DUMB373cUTpnbIsJnsE4GuOt3Mc5CM/nATqO1A5DU8OINonSRcic+eJ
LnNlaQnRqFdELpl++mRJIyIvBqhnwd4RM0FzdLoIe7eurmHcBHu/RZBYzWl0qBNbY4LBre3YWHcp
61Ad41YHf0eUg2EROUui7S1JywRtYZGvY8TZy0n9ObajidoovLBKyFm0uum1182fsKze+8ZwH6Gv
u48w7f2VRa5MAsvl4GrOmpSDBMZ5fSHe6wXtmHFNchbJHoUjCUbjq0cSS+VIJFI4lfeG8MLNEHbJ
ueDbEKpU/6BWL+8Ty0bm/2JFHqNN+kvRojwczY0Y9xiq3H3ZZeIt8ljG2SQMAMMKhm3bRMUboV5b
4ETm3TbogziY/YPV0yz0pKeumo6HTDHKF93F2Uko5yEfpvGskctWXSbPlhXcE8EV7VkLxw6VNcYe
uamZZe8AKBXnBMqJlD1ejmXEk5qGOMWibg9RrzWNuKgPqOY3dlz8aG3Vn/ztq7Szo+82Tk8pIY43
qMHc3RRG+yqlbGTni+9gdq9eiw0lGrtHt5QfI3EEC354RrYRz/tEkO3JGvnOBLD8GpdFKQDwTSBG
EHL4fe85XLuNo+xTjg0tt4ZzmFI062DYqaC0j1Ea3yaNCNMcGgfyPuAkNqnvWcvCxHVYneiJ+z0J
MD4k+ofFnrdLyCiOfDpbgw8ywvuQetEONGX50qc1bsOJ1UPc/Mat5SERFyQ2CjSPouvvbpDcYFYx
Fkua91zyD270OQpC2fMc2VbLat1w8/AabQcO0ijd21Bi8mT0YSQV9hlrG745m/QoMbjeLm/6V7zb
lKtu4Nkbf8BVyWgII3xMglLTNv9UKm4h1xsPwvCcBx6Y/BY2vXIC2faiZf7ZmT3pp71V3xxmA35N
TKPt4IHDubHWgwONl2+9VQZ1Tw0x79LE7bMX5+ool8dTPho7uyB1rK2f49g0rmi5v5NQ5K+RuHoR
0g1vSMeHylDHpEfsGSsHp1DPPkmO0c1xgNmGNruogVapqIebR+DyUbQ49ML6xXHim0OsxjDCi2mw
qc+8oXvtEafTmpKdbe4N2zDsqS2sloejDxbTUOM3UVVoF/WdU5cYJ+OIn/3iSngghtkbgDQyfAsI
ndbg4T5JOis3dquepGh+NGZfPiWC+ALp3+Kk9C/RKJAnYPPKF59Nngc8Dimk0coQ9pD7uxGtBxg+
xaIXs8m9aC29qSYIuUNjtedmrCBIKAbUi9eqRp1HL+2j283m9MP2EPw3JJKBJcp2foCpeFRj8GGE
WFoaMzVOPlvtbUvg9CnXUbF2ge1B9oTwXBE4uXEWWoWUlNZlYjh7xiM8y4icEWGxBGHYCARD23+c
XHwaXtTUJIN19OxV+uMvICpMMnePu/mLuJ51pIOLxSpgpRVkBZETTBCiTO3n6ehqg9yf0jVQqhNg
5rTjGgccM8mmpeN24E0StJCAdoaNRh5Dm/EI7zApIDJEjpsjyfLSRyleHbMvn/sw22Y5NXrTUaRU
VN8Ha9zLgTBuZXn7SXagPv3YvfahXW05exmgPydyKauSRWmGc9wd/ml94KXREPz4NdgpjPo0QADk
fKykVtH8Aas5Xoq22/lm+EWmzbxxdP/BXJe1/KDISpsmdrgIQR7FiPYlJXBj1zZ9twsR/G4zqKQE
30/iyp7TTpmsRjJVdxnne1gUtEvJJPmdOs1PAurEGYFUJmYfHRMriTYmDtmdysSwTlt1V2ZAPKeL
u6PKyKyKSgxI3tCQnTxFcAUb5CNRbJyE1Y0H9o3poUjn50K42Iq9lFj0clHuuF5x+fsC6XXF9d0c
tVDiiDwDPQMhT9z5vwdUrPeAmJ+qEcY5KYcThOazz/KR+PWAhgebCRSezCQgdZV1pNeJij2pYU7G
vbWCD69kwiFnoS8xPfSur1HwZoYfIxZmyx/J7j3t1Es6zXhKi3nf9CxXIJMHO4nNGl2GdaNStm7E
1CdQMiXylOUftSqIMjE6Hn1wuVgcmggV5/zBVNM7e5H6kNvtQxMZ9tPgmke3eVSjZ58pDTRmSu8b
Y8m0U07fHFFUnAI3TVazZRU3NzRM+mX7ks7WdPRrAdhaDuW5DdRw8Mk/vs5jx8zW02S0aEduI06V
x7JBRNRoBP+jKz/sacmrx1R9qqLy2Wp6TkkRJmuvioZnhuTT1ouuTicIC+JB8FB3Ys0U0bwNcfcZ
zNrd6ViOO9Ppd7YIcYR5Xv7Q5l1JOt2CQIHafweRxcdVBrcohG0wWPXvOFTB3YJjjH69Uvvsf7J3
ZruRK1mW/ZVCvjNB0jgCXQ20z7NcsxQvhCJCwdE4GI3j1/didD1kdtcn9IuQFzd1JbnTyWP77L22
PYFgMiW5SaGPZqTmS5ZJ9ttCcHzEyLYbM1KCcVDMD7nLfoNFyLC3T0VXqV+KegSKg+KrSfX3s7c4
n6C0psca3vEqtZZK466HAIRz/BxSSEbBAK+qG0ffg999OUaM5ttV/PjOMnay9hjjxeAu3n//DI0I
UgsR0PtIXj8b2+keh51Ctc0/SkfLI3mcYJ03gfuY86m1y8VjM4kH0eRfMihvYWnvmxHbpBjSVwjn
HNkqzmcCqKhVEbqQ7a3UM4LtpKk6pQp5x5ukrCX/7PmrxJ0bTMMEg0SEtXjQsAAaitFANe0oPv5R
GLbYUVyv1m64AM1UTQ0a7ZlzJ7MNJm+sOGJhm5f7OA6faTPoEJqIu+eYzs8Ai6mSVaF3hv/gvJBL
+CjAAFyRfta9aYkXE2BzSIElAhDkhAyTzCnFdsyJGAR1CqiViSUeb7AXXM6amKALk1oEkztKnw3F
IW65+OOZTZE0cU6rJKnWTRmW97IvYIV14zuly5xDAHLu8GDqFwox3B28O2MT++Ie0cZyHAZbnyDi
43bQ4oyMuVJeX59E/BZHvn/HBs/ByT87vtvemDnGlyk9tYYX7Gd+JMu15ikI4n7dK2uBabJtynqY
dFkiuaJLdKOgF+qp8Ej4JPn83rte+SLLCA+4h4lIdrvQc4Bl9xUaXtSZ0JTZ44hhwINLo/CJDjB1
yoC28eIU6D2tGW6oEAJqyKONDYtxHHKgK5WnjXNs591asqCwg9x8CxtMcFyQlKIF4aVusqNDFvuV
uvE1IHo2oa0MOKA6w0uw4L7gpwhU5ufZEgamlCqA1Yx7sPHnfeQ1m6khWQ6gqnui+AlDjVIPtiyw
U7nGesQNuJtxUx0Lk3xFnqXnwKkO+ZDz0Cls+8KEaZ11+7vGXbpvrTsgQRPDiuW+hzztwYxphfyT
MmOPDKSKLDeor3pXhnF9D5ljoIIOdwyZ70lmenv016Vlic5R4HMsBMhBrdilkD5fDCOJs+t8RIDA
tNKzyTjHzUY9pPiRvMwebyPXuKCzixvcXxyDZmEYtreMeWDLK1msNCziXOchHT9I59YAZSGpXHWC
OwogOIX4EQ35UjvNTpW1Tm0sIDR/uGkzfYqb3vjwrWgrTziDOQ0nnn7MnVWgRyp9q0CfHGnhV0rK
W9O0mPyxt26hA7gEpEyyrwlgsa6lfjNzs2qdDrXeQwCZV02ry3NB39B61u1uIO6154r+IM2n2Lua
wz2xubxqX+xN7hK0wrLjzuVAN4yE5mjV1ZenjnE/gMhU+HRQ6TUnamO4oRySi+g+urJoX5iGCUca
Lovt/GcxS+cSsOVc5yqAVFI2/X6YmFe1ey86q36bR8o0CC3F1axvi4Sb5WSbeLgn9LV3MyENuCPo
m4Bdyaczo1cbhzwzS4pQEdttf0mwOFIJ/SSILKyi2aTuJRhe26QkIgvZm1W9DUOiszdFCMQnSCxA
HtI0k73ddD9st44oPpdMZ0GeQsTlEnXt8DTETn4ALdSR0xHboh/HO31+zYPsfli+PnWJ6M6sd6zL
2L0NHIavTOasf3na7Cs/A2DW9OgELS0YKHE0d9iEgQMTR2Ucbn0OyjUtoW9yIoSdeeJNmDBq06qF
XQXTJSRM9KQUtKMpo6FUziHt8M1E9XlpZhtfscsuqr44zR0bdGm7596XVBt660SXnJzpl9uYmsZw
w3rMgvgrnOzjnGuoI6nc2aV1Z2P50rucA0WFe68wvUd0IiQ7xTlqmekiVT8b3PnlxK6FlAZvHc3y
GeucPiBSFTyx7n6RmXlvp1MDO3yNnXPiQMHajyUTJ2e1Yib3d2lAnt/x8UnYautT/s2cOvxBE6Ig
y1QDnWn43H0dn1A5nU0bYlAdQvsDov98NovB54VgrxDbCLs5AdgolNyuxvULeGUys5ATT3Hq/XG7
cQQGS+lfkF+bmY9kHD+kzXzSHhyzLgKQx6S+yiU7xCTLLnbVXjpvZvfJfrHpHXCexW+PurpV58NQ
8aMUX52F0FynP8BUCw7rNU4AqE+1nbzPHu83pItE9cNhnDOLPelDLdJfrRAPoxgdsr5klg0DibMk
WOMn3M7BD4FuHv4AOXJhlmvqs+Nv2yBa5KTlT8ccPmeBltl4DF+0A+y4thzBYXdMcRPU6csEWFHQ
0boWKWeJfh5/OK17tfMIHFxuQ7nwD2NkWhsoLhUG2+m1i4n+1HrR50jnW+NwztllBFQAJ8UwrFtI
lmsnuhbAXwln4isBRIrnvW64xRZHq5ENEetMcEAgl5/35MfzR3Poyn3CUyqPHIj0HSMjm6wp9u6w
XYCMmu65Fj6jGJlaPqCnUnSr0UUnjczfoJIJo46uWtXVtLfq/iNnomgHZJwknNI1TUJXQkq/fbOk
fMahcd2juDGJhLg6zUPdKwZGxcFQzjEivvSxHuu+X1vFVrkapwamh4L189rtcez3ZbSzWyp7EhP/
r5nT4JM7jQaMMbPfZsoGVM78T1HTRMV4DOI+bCpOzPkcn2gX42aCcNe51Ji0FnySjKxb6FjJJnJI
7dsGQgOSVro2wyHfDZT00DXcXbHvYo1NCO0yoJB/5oB+hotdc0rqrE8539I6uLq15/+snD8clamb
Bf9707N8wQFifRSLGSCr9Y66XPqfLBAnVSB6FL3yIKthCb75D4WXm6veVGI7BDlpA1t3Z/0TU3G1
o7ak2vZNezZtzK1xoT9J+jMOqdvIHfRCmr7YOhaNVW2OJidgxCKCZw90GfW7Rpj5RROnWuBbBuDd
5IFpJf9RWqiGaUHcY+zkm9/Kuy4wHJNROaq6Ip8eWeFmiCtnpSIj4kMlfxVN7d5Q0A9+1fL4qgax
g43GniYMH+dlBBEJZ0uvLJHzlm6oyk+oYAo8cq2kV9j8+edm+UJ2auW1ydEgHHtqm6bbjpFPWnOi
GLh3EgPWdMsVhi1DsRANhtg+U0RP3nTilhOauA3yOtTXQotbYohuH9hNsy3UlJ3TqbFXdsYlxl5F
f8f5xc+L+reTWHx003F46soSMrofiKNQLTd8/DfYZ959K5Bn05zlWeeiPZKNvTdT6J+HqP80YY1c
AiMwNrfBb/1DgZhGzxv5yBLMuRkfM7AHGExA+IfNvKuG9g+X/R6g/apom3GD+FPhQxePrrOUu1fT
NxPoOvLgBtPAOG8DlJfcWWr4iF3/qJ0v29TfOFcLHp1DRQJ5Ql82rbfQLYL1SM3FubGB45Wwex9H
u4Y4oxiYaEKbdyKd0zWq9L62Xfkhk/Yp7YrPojUD/Le+Bq+dpM+RRzuBGXyPQ1a8Z+SNytSrf1S2
n9MaTemgkKpak2pqTzJc7CZJ9vo3sJsvORAG+1eAVgAd5iy6icmiIJJV5CU1Su8QTxQYTTldZZE0
3b2bBmfiggyghli78LhOmO/ox8lSnsdF3F2wUlX73C2+GZnsXZSifrpcsmty+OmWUsfw+vfLpObw
agiXzyG8aEHzQ2lgkGPputLG7z4z2yekbe+59mkbAFvLyqQ4GNoxnzx9dxryvrXpk8sNX0TLFha6
lLwNeHZYxXcID/TdjGH90KIOH4XdgRc3zBSoJDlkVmzXyC8nTn7syUtFCe3gOD7/qYSpb9nWT45S
R3a+7+wjqwM17vWGRRQOkma6u3ZDv0ruvxlxNVy6cJFjouZmyHnra90+xKp/owyz3baFOxJKMMNt
n+PsZW0j2dCvdMcOvcjyFnPB+LM2CVnIwKjPcd1w9ynNfb6stsNRP9ZKFT8Kn9CUP8Xbxh+5ZdT5
dC2z/PcSfZVu4xDhS0wwriZJfnYh+LBho9nFYK3ztuxwJVtrwtb0iicZTKKpCG42umCHnefaukuZ
HMne2MJC2aKQo95U9LVWaXUMbVBCfcnuElSFOHhdbRwAjF1lbcTnsKySc9JadKPi/97gpgZ8c+FM
nLw2mfcbUw6lyKPzBjO7IHRBGzQ2sf6xnIbH3Mj6c9WtcpEE92zqqkfYaqynwgBAGQjJRwOyJpJr
622gfLIl1W+SRpG7pfU7XjBGO8enSc7JQCNO6ge7d7njPYISNuU1gV5Z3PJSPndjhNwuooyEBeh8
iPKYn13wZfXwTfak+ek7Hd1Mk3N0wDHBs6hpMwStlOWqO0C/2HpqcG/+1F6HwHO3Ew58tEvpb2UI
s2lC2j7W9sJghIcaR7TM8bQBtjRRMLV8KWkgxeRQeHtUdrb6frnP2FZtZlYBmxqHyWHyALa1qWT+
QNSzvI/IHJJbF4jvamp4HobFexFBocEWf7KdTuD5gvSuMbGpIAy4E9BCwNLc3xsAEciHYXRL+rRm
q+1/kqwP+Sgyafo1vkiqCl+81oSmGOlvD3crIbhYHij9o2khy+uV8nn/oxlPltTz3SORAVi7w2Oq
AZ0aRzl3b0GkiK0noImnhFAE3QxkVrX3MU3mDcFaA7pofzSxRtaJBiIFcfiTEhCEhCGjyQAT3vCU
UQWzqvg4bABOdqRyht0iIYWbZtTWOqnrt6okfdqTpo7J8cOdrVcJXKQyo/PEkKy6SfX8NNEsN7Ki
Zc02724JhX2iSGp0mjeyHXcjCBbSmgHCgqhgicyDJf41mcx7qBpejrnjT1t0/olaIaoPcCXl2ZOL
e82y9YuBLrjyJ+KoAf5ijACTu9dLBh2r4S6a1BvWNWvdVSEGVIXAkeQPPkrknmQjxsqNa+voGeFO
PxSuf5rr8Lcu4/cFMt8X02GsnC90i+dJ8SnmIyrwAhfmxjYgSJOQrtd6tO9/f0HSqYpBwicS49yZ
BH5CU30T8AjtdrxF/biJrfCzp+kQpI09PzdF9C4dLAWsatk/RfveZp2yvJME98wVziZFaIcWQiss
H4ziXvPUoHyaB21dK95TMmE0IvvXtgYxmuWRt/OEhnzU5c+ZxxVlBhx3zSZ8ROU7gRj1MJcB7TDm
Zt/kA8+uyWAfsryRlV5+FAkfo6H4K1Qulaz4TKBVpXsHqOENdWTj+w44MQ9myuDiFQfl2qCJIwR0
8ELAOaIB/FBO6h+w9wEgAF2cNv2vyZrwBMlXPlKnMk13nAgZ+gixnxzqCTeiiKCQyXE5XzHZJEsA
R4Y/kxqPKJEptGN2MptajdAwBugN0M7WrG4h73AuxVGVBttG5ZfRap75bYdDP+eHbAznx3ESP6NW
VUelzCPm0vqsKe1dI1GPWwsuyw0pnHrfLhw3OJWNC1ZwBy4Pmw7CaBC9AY0g5BP3LtX7nDITWrH7
kNXTHn/Sk5ExSXUFjGM4XxNzxjhdoQGPWzPL4NuiUF7sqZWXkkfuak59POiWW1yIPU1r2gx6UEBc
KeSm8IhEVXOOKyw6NksznjfzBpYSzQZOETI08UnvCm4KPndeV9B40Hj+QThSnMiykcuVrEy4WZVN
Aq42yDPeLhBo0Pf1OtXdoyfTcN+OEO+wWDWIzUlyJAwPcA0bYUnH4pYyyQTjcJQ9/P0yBlX+oLvx
M5U62phu/7ura9zOg6S2vdDNrWfhf3JygVukCVAxAxZIpM/2gfVUFmF+KVkuXrxevYS2Gxwry+tP
LRcknP63Srd4A6kixKHHazCyVyyzPnt0zF+Jqck4K3aCnc02m83yI8L8G1Wn3TWGa+GaFjirZB4x
C+/Mx2RGRYZOF9NpH7nnWZYOkFjpbwqmerWyHYLxSdWonfjr85zUPgvaN7/uh30ecdTtkobtm/Tv
USjcPb/NzKHLSrGvu8MZU1FKoM8pQfN645UxBEucSdTfkNar7v34Af81SX/wfitRhvT1RfNltoBN
FA13GVnSvyh0e458gI5J3NwEHRibvEdGCQJBKDCvKdIrDH0QnfzBZvse9PFBDyr+bS/klEBD7xBF
alBbQsgwDbw/ZYQ7OPOb147T+mVWXrqtSZSdcWBRZutRVIKGVR9ZoOFk0rx4uVVmmygI2JT68yJU
GjbJ8fnkoUmu80TvbNfgXOGHj9xzp3M6zwCEDJhOGY85S/crfCnJrSAff8Bk4PNQzfdDqPodRkla
5Oj/uFGLVmNViZsVaLXHKA/EY0yi/Qwj0VjFozK3xhiHhxAT13pux+JGVcVRs0NfwxzWBnSFBhxl
pC9OL0DQzJk61mXEQkchPARe2m18fPR7FPSW/j4s+RBQhm2Vyoos5AIGrlE7pdL61BObJneG2cei
/Qg2wTzuRoTsrUJRkZpyA3McxgNiLiaNOnsYExd6QIPNpLRxteG4Tp/IaxX7xSgPBYpSth4rRLN8
+fu/ghZ2SV3tEDOg4HFMx18elP7BxvOKaVV+c3ZucMXAxOt8U93YGJJsccxD5ZNXDlLPWwWsok4i
grpKV+4Y9KSmB4aSesq9TVnI7gLS8i3Hv7DKLAm+qSFLP9P9iXtNBrjM3qQumk2eT8a26AZ5dNqh
2LJYwtQWZ+Ju8erDDjIuRE1g+o7uz8qPfrkZJtYqq3t0s2ljjhXeEBRoEMlaH4tw+uo4TygJj3lp
XFprXbZQovxhI6X1E5z1D/BkJqXnDQTCeQvJJXugMdhbeZOIt8mQtNcMwjRjWnWo0iZnkU5dbB3V
9MI5c3qd74MrnRcrw8g/puC2x8G8Z3nIXERs2wsD3jRgCTrvr4FHiLlTdX1wA4SaFIn13HbpBx/9
nuDMWS9fKggEp7//SMrkypwTAyXCkxk1eM3zTGNfhQm/bhdnYKCpAUbF9+3T/0/LlTxup5ep/v7P
f3z9lumyRdAq/aX/LffmeuG/xL82BOP+4/vvN96+JN/4v8rfifr6j7v6+v3dJv/vd/6fwFzg/NP3
sGi7oQgZrB2TWNx/BeY8/o3pCsYNETi+96+BufCflkdOLgxIk3l8DymytuIJ9Z//sOx/ekSowpA1
lufYZviP//k/yCPG39V/5dPa/+uf/zWvZv03aTXfIitH/s5zA9dz/z2t5rWF0VvQQ3cKGHb7TFgn
ePE7a4Yjnmp1p+CkMpE3AalJ+CTQiCYERs4qS6dCtsV/4G7+5SX8bxJ0uHBIJP5bho9fyA/YCQtX
OJ4ILPPffyeewF5KHYC9ray2fcsDlsqRF4L44rl8FFBaH7Uq202f90TRcY7vXQku2BjQEulTK/Ao
A25ap40n33TAVGnRpsXRo4Ko5PX2mcTtsM0pPr40IZW7hmx/jRoPQyhFSMbL6KA3NcYMUJVY7la3
fsqzuhs+7G52eVpA4jp7Xc79NLTB+2eGysFodaN1VAgqX7YgTCaGZBzWfVriE3eZ95g0XWzuDLB4
21e4+83fVq7cF05NFAQUKT27SSh2Oh9aWln+9rkgvv6ZUI83ZomSqf2gPXbMGA+KrdVDI4lhe0mA
AT109D32BGjwjha+yRgVpFKDo6BVx3Kfak7SlWfa2P+JM88ewLXaDBBvsR65b61jhpfBICZAOO9H
a8w0UqI/bDBYxmyFFyWNiMu6dtzyDrc5BiDQ1IgDlJ2vuS/XnzEphBe3Meuls0NstG+F59DJMUOX
g/th4i99T9hs7yIH3J2UygG1JNKXLM6N92Fo+t0cOupgFNTVRSMBtQZEEQBwBOuhV9WBo6mzE1FN
cVIbyO/IM7pr6JPRywx4aYYPQIcXNt/5VF1c48qKb3PEWjivQvVO/yvHzEyDwNUZsbMcSRAMG3Qv
Ead4VcGaxoquDL9jxzhIlR6muSOxgLJ+r/Ncf6RZrPdlq1GiYuDqiz6+zWqwCuiMTLdNnNylSy4P
mZYLgPjUrjHNcltz9OYJZFrrGWLfxjPG4horHe6HseaEBZmxXBlWP12pbISCVjTITgJWQM6a4T7j
Arm0WnCKj7VxMjV/ksHe4tEpIn8f2jY3gQq2UJsYeJoBUK+RGPwnAtl03LPg2Ao7dbdAYjmn5JoT
G3EFOFFpTw+QmN+7cGaCazE9neB2yJdZcZhhZEL4yJBImRG9gycpbNfaabdjMjrHWsl4LU3acjJ4
erAGAAdntbBhkdo1kfmWtpV6zIuTn1Ngo7QRbHWmbfpGImS4FcAWgc6bScxehse9IwoE/ocanWZV
gnXBjlCI05T45CzwrdLAxxYe306j2FCo/jaOwbznKGpSWYlXkuSQot+zjB5mqqQOysHdPGFmQ5Ee
Oz5Julxb4YwcbQ3mw+yL5iPm7kvrRuvvM1Y1iOd9fcWvwzAAXvmMeM9ftnB2tpAv4zNaZnqCUuAy
nHbdL2rBmidukFANdIYlJtI4ZPwsgkrv0eRSp4v+pou66wjJuQo7Lk6laR8kupm3U7bwmTGTmFDA
e4mlxrE6XF5pQ7iYMdIS8BTMFthPQvZ+nzoieXcopJ/XthsCzauTwidGw+k+eAsHzX8riYLFcpg5
PnsG4kqwSYXuXpy+L99kyBsOloQVHYCVkj1Nn9Ryi5aCrwRwwazPKpTTnbZKQ2xpuma75VZe8cWO
3f0IfIBnlVIC8502qFuiZDwaAApt+gaY7a4dO2VspRV2lEHOVr6X4Cq+hEGZoT856WfZRpTa0P5V
QcAg/WFZjUPNyVxeogH1dZKyPMILAT9pwMKDnFKlKaCcouncjYwGZ0TAnHq2/xJA0rdnuG33xEXj
PDNP44K2C6PgoqyN+qvlqvyKIrt8C7jAz51ZO8dxTI3rkGFR2tah73xPBTlqfI6ot3HPKkhS8qx9
xmju5g0RYFCpYbcp2iApNgTnBHIDwkKku3Kh2NKqoYvOfkvtIPucI1ySu64oneJZt2115BaXPsNV
N3/FcTKVW05BWI56GTZ/YnhRJjZG3X0aaT1+pxL2ajTEiNpYto6KY/0tJ6/zW9jLVpAJGrnWMqcb
UNboR86W6YPzOseMGNQIEpt27jMHzD296uZdOl7z5NDr8zzJpjk40EmJ5ToIV2jVnpty/1TmIaL1
8DgnMc5dIsnv9AUCTgl9nAm+086vZOL87BTYnn9sMnwJZmL8UJbTYm8b6Rd54r6ZfuJZ7rCuiMD9
hYTX7VqaNAjYtoyhD52TZhA1IG4CDHfwq1ZOSNYrnpziwaPKgfprI35MBnf4kAG2ZQdH5gt9TfIU
Wi2dhGU57Gud0B0kYvsQksK6tWHbf3m9QcEAUYBsk2sdHJyY32maHOds+U6wZnqBUTTZ1X7ysqrB
8k/qKehJr9CgE/WvzRxdDSu2MAFkDTJbPij7JutE4lzCSi/Z5vTSxarl5H8G05J3N2unPUvY5FwO
A20fAh+lkSQWkCKHxUI7+78cObu/O42XpbICCE7kLHHGSTwjFoh8Gs9I9+SgPSFyjOfYcUoi6X1e
j18YVkvzqNKsD9/YOXovsiIBa7vpQPgNAc30amBiXUbdKDis7mscaSqfyQE/hapFTylLdsc9Ee8g
DcsLPYbdZ+wP6SaUvfXVtw2UOCfutnTX29sEDA7WDvjtJKFeA1PG8FoiuVcDNjDpZLQkcqLaEgsw
1lZAT1tKDzy9Txwmw4n/S2Gqn02XP2o+jWHMgoLDBOmFs5TeIufsyJXCN4TM5Hyq6QyybDNiSWPB
tdQK6th7TGICHGeI6PAlF5Msp70q7D56Satv5z1mzgDnPHktG5dWQV9vbNu7THS72CNA1YlkIipq
oV4q8AbGs44y2NzhuoOe1E364Bfi6Jf5Bj83xuD+1jnt0Zz639IBjG+R9Q0H6hVDtY5xdgGbXxbo
xwACs0gW1CsTXJnuaHtjERawirdB8rKqNJv0SM0d4TJ/bTrDB6jb79omR5RchPeVC+8YzfWnVSRn
G4A6fj5WL+0j1zwFliQodK4xU5F3y6CkdH9q5xurOqvmR4cf3PBIt8snFUtkSLiMwaPLRzMNXwv1
XHcnKnFWHDrgvrGiHz/NYdy0+p7IAifHQwba1Mq/MkgtefE4hdlKuE+hg4Lc80tHBEtESRu7MxFu
9QxA4zOeBWVGf4inBdjjHJBHTrNRikXzyre7gGCmZu2lqPeCbMCt2luyVNxaN443HlWc/rS9ojyO
bBev3lAV5zbCSGUysWzaVACUCVFFcscNn4d04IDrDde6RenK5+rFIZyC5gNkg9T5wRBed2oUOaG2
sBA8jTyjTQvF2G3lY0Kh3maYfBbOc3W1jDDe54KXTFGVbGHLXDlIukTRpyS/ys5xHdQB9ZWw8tx0
7QQBnY/pxiDSfUt46GEylN1M+UJQcu4dTbs6EfihPNWQ/Z6bSnili55+He27t6ZedgJ5dK+H9rsc
jDtP+/gwYIjcCBJIv9mrpc4hwzLw3WMS89fwyvyPrLG9tR+ODQ0oIWbNLEJPWE/+zEVI+TNDTubg
SbQoYnnJx5Qc2li2gBwImgHSiiQEh2MaJHxjys9d51Vt7vw6949zpeqd16iS66xhcd9Sr+zqFLOi
6hOsy4mVGD9dO+cxRUQJ/SBpw63d1nZPB2dSU6yIisS1UfKa5iZul7HP8LuzwR3pnGmrBLNjAo9/
MwgwqdYQW+/I/qh7nkgPYINHkn6m/at1M+gVYjRYhHQ543FFpGLuWGMY5NK3fsHZCjMEQczIBCmJ
rcp5d10orhv2b/TyChTknSNrepFbkSJQJ9mERTewuXpVz2M1XHRECoCoRu342NVLSx47+AQwZUpd
mfQJdg/BDGTDrao3+o2AUUWNWg4aHAb3WKJbfgtIIvPgOdiFNNl72qdJHpt1vLXHKTy5wOYfK6PI
7pkw571yEGy92OTUOgT9wXXnao/uJ45m0FGxHtqB+KwcMik6hEic1rBfZRr5IFWL5E0phHdHgQeU
Gc4OK1sKvjkL6Yty4/zs5YoQDpZ0zn6ZMknhJ4uw6E584N1i7RQ43qritYB+s+8wyTzYsWnzNjOd
VZQPfsx2Gp1SxSGIEXwJ0/us4Om5OrvscyCxFPPP1NTjB2CmaT/UgXmcrIQGVV/AZifSFKwcD5rd
GC1yuGrqg+FkF8x8974r8ycvBp2eekOOhguCw8swKwNbxlHpJb1/wdo1I/DVhjwwI4Qbuw0JsHsF
nhPal2itXaXBIA7aIljug8jcRzy3yEv7hB4zW+Z7ISv7GBrBZ2ENuHIc7GtjAuIASv8hx8XZ2X/o
wDjayq+2jjG2qJozRA5lu+aGmdD6NOgcIemXRRvPm13iuJiX+nmA6+fKAjJkGUFc0UT7UpozD1He
pvtgjLNX3whBZHAFcUftLAV6P27CD9Ot6fnOMuPoAqPcYLlt941XMT7i3+Tu0Vrv8dxjKC5lWb35
g20+i9S0jobS3g5bkDrJ0oII09TTq0VX0BMZOm65MNnUqk9Vj2czS66JZHw353r4ZVlWSQe1IBc9
2cmu5E6wdTuTNQeVNigQaXuwp95jrxG2B560/lElOQdaOzfWopiCJ7qHkg05FjD7WmcbI3Wiy4iz
54I4MPlQInGf5xFVF/6YZp8UtkpOpRn7mlAPWzhGOCCWaszYDz6suL12o/xFSjD6KJvA23UuB+/B
KgBPF8QsvZE6TIxZ2NnYQm8zTDWHUHuAXmwKJnIAEAdfahTosLauKX0mZ08lxtZ3aQ8Y2zh+S9DI
Dgql5BQYdEBO3hBdrKz2XkMX2/5EgQA9EGMCGt/TP4WdVZe880EKp0PpbfJhaGF0VoALitk+FqzT
95XRApCzRk53VVTGJ1j9HGOyeBxvs5DNtrZS9zV3s+SCbOu+c7JhJvG6gOFuBtS6r8CVUk7VC6Oj
PFVaTIi6ep87jhSByIddQs6U42w/nVkDyp8ZBX/rVjTpVrGdPyd9UHwPNVxs3zeyH1Of23sCu7BB
Rc5vFBNeYzsGROfDI5+1z1IvfGznni1hjbM7cDmuhxEbUWUb5a8+wrkL7UhGlywk7JJ7HYvDwIC4
kxSdf6WF3n4hjxpuY5sOrkHazQ3/abK1CYHc7Mjrnl1m3KMJgGrFzqwkprxshM0aupHrWOZvw9Di
giOMhnkMDGtKhexNRb3OtjLkcHOHji4T0fD0VrayN0mjuZ97+jtsovDKn1Vtx0LG36wcaC1NifKO
uMOeG64EnrJ1e8fa5z4UsU8XOShFFG2JVV40bBlifQnCNH+K0lbQV1i6R1EtcggVFm+OHuqb69Tp
aVTCfx6yijPpaC7gEFjeRuo7e+rQxToiIwi9nC3NNOkRnmTQUIqDNL9jSdiyrWYlT3l3/ICn0L7a
advjenfzqxP4qBlB3b5YtVPuPRzkG1VrWn8NHt7bdjA+BDyBryK18GjFwhfQQab6OW6q8YOVZPRF
q1TRbEMhJezofH4Z4mA6mDhd7jjB4x/Kk0Qw8+wYWXX4awrTfssHJsIREdcH4ceSJTtZkZMb9/CI
clweuEgFTj1scuqr65cnloe8dxCabWKj0+nVsxEyyqapj5nkDxy5nW7SxCaMPWgeapDvdsbcBsgc
DfJaPZnDc2aGgj+96C6WJsZgQxg9w8gJXn2voBJuonSjEhjUIpOTR9eyVdHawGdcl+oAyqt+scci
+5NVuEUqbEiXIAq9XUhG7keSifmhDXx3P6TpYvb2zaBeLxY20DGYlKiu7KMkWIkOoMbpf1N3HkuW
I+lyfiFiGEAgILZHy9SyNrDMykpoLQLA0/PD3Euyu9jWbZdmXHB6M2bV1UcAJxDhv/vn82SIL07o
9R3Wx4V2gy9zEwe9ecv2mXQl53Fo/W433hpKy26Lr4EyvRHdMgLf4/b7muzZq4m4eKNhmWzLKO03
uT1iKLAjdqyzGScQv42uGa6c7obwEusGdwhgCjbkNVpRa5CY85ViRo77P21xGucJEEOS/G5QgVh1
Av88VvOC0yZTxItPjnvjSic+B2FbH7qUWCxbo+A0B5K8sraGfIOFzLi4ZSqvjSH03rWXiEMEXQwK
ItExaIfNwvcHAYJnMynvRBfDjYgkI0Im/9ZjnzPVwgtjPbEmFLfApZt928T6SzTQHawkl/WuFBkG
o7pxymNsuOJR51RmrVzgBiANeDh8mF7n7hJCPc1Kuop4bQo5qICG0XefVRq26aELC+fV6IPyR2U1
3lHZcnwOpkkDBLIx1gmTCVg4V96BZRGJR6fkI03yy7AjffsmCDvzZM0BeNY27l5FGsl9RqvD4n0J
44d6rAGoi65RH4OSFfwzBzem2cnwvkq0f5TJmF9MBWw67aCor4oRJWToPf+J6uqQ1AyJD8zkScnW
llAKFM0o/raNCEs0TOmzFZfDE8U+8tDMo31TlI79UnALk5wEZnGkgCjAZDPqCkE1mO8sk2tVkLg+
pcTbmD5r67FNsDeuCmlKby8ZVqUbZebzA4e2imCnIlGjOedT7jHpr3nGWoh9yVuHVHJus0hETyM2
STYLKYTBtepncQA51DEodfEv5Y1HzM4RHoxkKKn+wa18JKMBr/oikfoxx3taI0y/qZ77MmfD0EMw
cqoRXxQTuU0hvQasSdJgHFsw+h5WNYjUaYVSUSTXLmqDu2ae51PvT+KHNNp6p4sxOLp9Ls5DCsJg
lo63baWn6bSpIu65ID0Q+W1uJ1juZI/BdLOGTwelh3g3RwHTfE58L8pKHN6sOW7Yz4FILcdmV0eV
vZ1czT3A/MW5xr6sv4oiqX7x6JzBU1XFBXZhb65opxrZJuj6Ps9V8FC2NfwMO9QYzkguHuouhArM
YTw9oX/4DOIHgydmx3iF51+Yhz6BFLgUVov/mh9a/TAwkAmhFXTDZ8Lxp8aMMoOjAjwjL2ZaGl88
bU29MjpMXKthwNa21TJiNyngnaNpKRfW8tC31aed6+hjLkR5qYchvYvcbjhoq1c/BYDwYZOPM3ar
JLKxvPO8fVUMT9iNJhjLig4uokMq7lFIRf0jZVPjS6Zreu3NNhcTX0onvmaHmMcp7LIWZ19TEeFt
aM2+7YVLm4RfSedXkkZKrGac6yBtYARZ0KXTlg4wvEev/WjNE27tNK023FbyXPp2fK0M+mLWFiF9
sP4BUFmety4oAFr7jm1PdeFg0QLBK/HPpnHG6om2u+JeSqHe0DU7/PiV2YtdYQ8YCevRQtCqqQna
lfRFPaGsFZemIbDGgMqnlzUJrBt2Vc6DUU19zKZVZS5/hs1BuaG6K5JaHHoBJRybf+zsjWTywTdB
mD72SEXrGhfgZ4dj41G7cG/Z0DooK0EdoKnMRvXTxwTAUdYZFwa8n6f4pBDNJUNFjgfwhnDYk7P5
bgcfD6uAaL8BWt6eIw1qcKX6huFLXVDxAPFX2dlaK2OslzJfgDZ0n8E8ErwYtrmhPjXWYoBOnJb7
WuWAdFbMyRTV59U876deFLe6d+MXorIx3nVZ34uyspjMYF0XtQEWvclfitizUZ88CMO+H3NH44/a
NH4dQYDuYmdeD+gVZ54KWF/og4/eLC8bKdImA8wO2AIRp/xJAVtjGnLqyirkUw6MnPoqK/cqs9Xz
co0xwEUtArbfzS6yKGm1lUOW8r2tCeqYZZQA1JPFOq+5HaY4d86q4uc88O+h6GNyTOHJfUxlG320
XYcPF2PamcdVzACnFQ+sc8N+priWGup8mB74qPx8OmIvj2h6zk0ZWgrVpvPNOz4pbmzHnqqrGQCM
Q3A1KAltIoTBQUzmt5OmZrYPWcHRrQo63QKSFmpl8MR7VgaapN9zpMCR6ID7cBPKCRxVnvvBBhnT
VsZdLdQ8YzwqgpMVOvEL6Z7gXjuoqG4p+68sd4xdBwX4kHHSg91bw68COq8swBS4kMA+I2tv2SMB
SnYxu3y689DfpDqsaYvH/MNxc7ZN1Fi4RpQx2OzSiUfF49agVobSeHM49z7yHGUGRGuptk1Q8xS5
xQ5CEo24KSAQZOQofuhqj2XD9xgZrQjS0/s2G3n8pFJFpbqeppYea7RNbNUk8FaZFyXfVhlinwZM
turzZb6reDbd54RPqPnwJhMnZ6A6MNWRHJl/NCkWMfrwxmNJVQDEyHG2Pvowp9S9M95r9OpnE3sd
qSrCrmxs4q/KHtpTMOKDW80qnvc+FcL34In6TRKq9nG0tbMnV5EcSjHb32NJYWbSO80za6285KQF
3zzygVzqUPiPYCSo2TaZMsOOQBhbtpxq2ITLbjRMlPNNQH94qiGPPtEkPMywHLxuZ1JbTbB9nG45
7rOxtrMT8/bkk4NJBOO/xFWYhC0/6KJN7wdv8iRr+kCgmpTcU2FW6dWl0fDKesh2z/UTgM6OLfeD
zJAmDXo49+gzMkUho5UosfRSjtTkDAwUJqogK3B+JiUo3YlZLPi+IpqvsdOYp8YxraeGOvYEPSUv
2XOk5AhNmpEjs5hYh7GZcWoKmoS/KsnBO4iR5Fir/A7ov3szTbH+UQ8esKpMAp1oPe3dWyLFOKTr
cLynwCh/gEvqP1qGTXUNC97nrKfmfSi7gl1TFB5ir6u+xt7rtsTos/cGbNAhGCaEmga+7bUZXMx2
arEwRkWLzk605h7Rs3pp8V3CTPXG5Lm28uJOI7RTAdJn6Utml/kPJLWW8iZWbBeSyGbSXQ8YxUCl
riLHvuP8ymizJ4p2GBri0auh8fvTzM/pHjcXKeAQxPuJJHp4QzsEk0Yp5Wsh8FyXaZedqnmJmzYt
+w2zra61t/RehwGAnKRy4W7kNIlkTQ3tx40pxXTM/ND3lBOwQjnyWuXVwG+QiCWMOI+lQzsZ0Q0z
+xE1NayCLPf3yrbzZ2T4NMa7r5Njahf6BlFnusSmVaOIUMrnFf58cI24QC/0ByqHm6JIt4WBWaF2
dLYL6zA58JlJp5dAKlmgqZNOu4LdSD9ZYtUgnm65f/0X1pcBnbgK56eEbNhDRbfBHjFXHXxtwRiy
O4H9SVJDVS1nGtSdkH+9IyiN7qMPPh27DxhksHV5gfnIuUPf1lPaPJh0nrHnmEwA817gPVpZ7L9G
vul9O6MMXggc8lxvoz7DDlukrzywRjSnSnYHZdkBxwPlv+JqmOjpmOngYYS3SSnh3qpCRcdEq/JY
pyl9vARLwO+E+hL0AXXqgn3EugjT8jiImmRgph32HDEbs50XmtO94Wvz0qN7IBhM0yNyJgEb2K5M
IHjcW1fOeykVmw3QYuqdodjYljX/iHub+U8ze/4JuCMEmXwiMhh5Y/zGdhfJUlXjMcYPA4LRKvnI
nQ3IKKhqAMBBQj9oUqmcebSBrQJTqNhHfc0sq/P6O4WI6awMOQl6UxPcaKYcHosC/tNI4cdt7dfw
3MnL5Ie8S2yOnY7zy/SaRT4IVPFsUXTNqsW6YiOV4LFg4wYkgFP0CnXGfsx7wLB2jf1hE0nV3Ib1
aH6oYpBbAHNNuyrKDreyGxsXC7Q/0JG4XfODASTbY3OIQd+6Pd+5TNAhwfWRivKCM2NgTkUktJlf
TsgGd0D8jaOtUuPGjqwfVZcDCvIkGgUfzEkfQj9t9xmdtA9YQh8tKFAkqUNauhlKHC02qlulI/p8
02x8jkm37mzS+JiHY8DYrh4/rSCjAXPu01cfLzPEGCOI3gaCGeCes0TvEETo34xddDKDvOjOFdI+
D2Zhf8az2R5KOzAgJSh77Sc1C3OUT49tMXQHfgrZJkHcZuwk+vabHk6czkC5H2eq046gMOh3t2vI
qUJ5O5EU+S3suGlNjSgC8NC68GJEj9cCLWQJUClj5znIcQ0jcPpE8QSj1TZ7eI3GHuCHfmyHsTq5
3dye40hyqkV9JJ+Zysn6niN8ink5+7d4QqGmVooUp0FebtUkfXMr8kre0tcXu+vZ8YznIZjabhvN
cffWTSo4qSxDrf5vHspjAmRrYvyoFVmcRdseFXzQtBfhDpF4wdEmnXHrBzwCnVrHydrjznoxram+
t1VkXRxjYL/8/8R/+P8Rh9/1BSY5vHj//X969f4PcyFVhh/Nx5/8iP/rb/0nid/+FywHkPemsl1P
mYt98D+MhY73L9NXpu8JhRXJEhJK/n+S+C3ciKalpE/2799/538bCy3xL9N0pSdokLdM0zft/4qz
cDEO/hHEL3gFzyewJHzTck33NxOfb8UD5sLR3YI8h0M5z9P0ysjZolsuSv7BM8gH/e21yO9aruXg
/bL4cL+9VusIJ9FoK2w36vLTAK+0q+LZI7jVpWygeWzu/3Ap7v7jY/zJNvlXr+jw3XtCoNyZ3vLn
f4D8+9CiyJwEzpYduU8cIBcZlFEjyvWqcGWx6Qloviahn+8ZlihEC9iIy4gTBiFHw/g4GnZ4NuvB
2tJ2TioJEE+6Mse0uv7DG5V/8dVwwW2luBVc4dp/fqOJa6STHnEGBgxUrrAjAa87HbM6QJHlRXcT
+BLNJmiPibv9MTTzyMCVy/kQ9n36XJRjd0JyKL///m1Zy8v++e7wAGjjfDJtSbekt9hS//D9ISyI
KgFPu4XQYEP2xPO41lYZfTvUiMHXNPwTw+4Bf1ain1lhwFQyAjlgSHNfLcCbNFcha5vVEQfLfWIu
FD8/SM8Bela0smM//TJsMt3MKOpDVlrlZx8upqWprh7+/pOY4ne3qlg8ulh1PUvKRa32/vxRvHjW
outx7FV9Bq111OHOGH3zlJkAwMupcO8dkdW0Qhd982CUrf4qGLYvzjgK61ZZnT1mOrqIlqlv5RJl
yiEXwiX8MPCFAt4wD+BVbssGkNRcNLhD5LjrCwhqPl1r17mZ87WM5rsCnwDPpufEVuYTB6tDV8QM
pFiLkxbIH0MQVEmizokl1h1T7HXbR+gajgfJMN71A0fn+6H2XtnmMaCpDdoQJ3TRxjlPIMo8L39M
5mln9Pk+6AQGDbUrTX8bUxKre30T9+FTwTGOqNFJkJBEgjhnReaAe+huURvfiErRLhgzwfCnn6FO
4Ve1mnxeTpjf46KtQjm/lNWCvHB2wvV2JK8+ERa/8LhuhplWdJLnLZVbFG5cJDhBvECaSVG0qwSK
Tibkc63HL4je40pLFW3qBXs6Bw84mPJVlBfweegl2faTZy+JU3nlCep3q7ClwXFl9rI6K6eerx1S
L3szCeHRdKwEjz01Uj2EfA4T67+/c5bl/vffAHsJRF7XRPKkMuXPN07l5m2qWhAyZiCxR4q0wDaq
xcWzkEdpBWQ/FRqPFDt749Z1WpoB+ybT3w4Dlc+xzofnMRiML1/o9ODCfNviiVVwwbs83zD6puQn
gvcxDLp8o/k1k7uwyqcvv9fmY087xBmakfFmyjS8iHlq9j0BK46ocwTSBojh2Uv7ZNf1jvinH8xf
/PRZh5bHn2dLxQLw28f2RDW4y09f1v50VWnTheuEgx5RmLK5M2gN39UmmgkJ6vneipvmQoyV7b12
jepkzrb3nAHK+eaMZX7+/RX5i0Xdw/CM/Y3/Cfzwf35nWTjlA2koBfzAQo5pyu9ooBFdDBmAgvAf
Vua/+Bro4waNSbsIFn9/WVb+sAKWkeWgU3QYfafWfQubBvO2FNnh/+Ij/eFVflucMo+hZisbhd8j
jn8Jyo4ubWu7uPuUsxzPimn39y/4b3P+bys73n3pL3sIDynxty+ROzSpKot+X6jU1pnkICBCLEfJ
CUeJevHKZcKrtUdhjZWLN4ksTvQT1Nl//W1gabJ9NkZK2fzf375eQ6uqppMXBFgA2WV0XjgquAgg
PmZA31ponD2nNKcfVlaun5fo5j+8g9+biGAEs5dSyuP5ZpE7Xf78DxfYGkPToyPE2WazQvaJ+ra/
1h3YBR6nHrsgPW38vqclJxkknfLzMtow22DHobjo/mGt+X0zRikSB382AORmWbvkskv4w3uZ7Tmt
EafcLfxPChU76nqKimkRFFb5Dy/1+4+IbYazPNVZHomVECn580tFkH6YExpAiOhJPHVZ4oI2H/VV
tkF/4Fvy/+l7tr3l3f/xlnOEYkVh38cq6io2m39+SbBoCm+AZkoUgDxow8VzSJrgzcBLjZ5Ca/M2
18DFWUqxlLj4FfFiEE+cAGCZQDn37C2yrbBGmI4xrMAubcRtG/ntemCMfKZsEnuhv3SbsHwAEMyB
PG9TKrLoesjin1aVAfwCUrYugLdszdkEQxv608sEL3ElDLghSwoyZ5pvzfVVdzr64huKbjq7qX7l
nbTfA7t2aJ1UvzqE358+s9etprlync1Ovq8MsDpNOYJB8fKQuwY/0j7BN8bAX+XUzckMXIBdnDCQ
KzaRVBlw0gbYZSZL4y7Gq6c8yttVK1PvmiMx7WKsspuuyu103c2Jf2Qk3WGZGW1rqWWf3GfUbRKN
yM8xVPKkA+IzIpSfYCaBGJfO+O3GEyw+PGq+Xx8nbD+il8DcEzai+KZLuDX2NF2EWtiafQfBwqrN
lzpJ5D1KJ/gHJ5D9TzBvydEnD4BRTFgXNgz9DncOOj8WsAQhgnJpv1TeTeLl8cGkPuauG7z8q2jn
9nZs2xDfjQDDHM5By5ScDh+YU9apzTwTf0yVvRZWO6qd7uzpoc7S4c6AFNCsxlAQXMWfMVGaNYjn
GGvzvYQH+FxZib8uTLd4muaR/qTSSG9o4w0P9DkbuAGb+KZPakoNhQVTuc7dfTg71U0AqWSb6lFs
e9szP4zAbI6qifsrPphuk1ErsWK+I3/gxwnX9uS2b0mItgpqrH9vAsjLBkmJE14+KiWZsf1sekat
lt8F305j1y90XhIcpuyE2L/x2ju6vs5VkD4apRzeG/rRf46gKazdVFg0UwbKTuwVI0BjZQiAYNp0
sT6iYQRhg8c91BZj2jZ6H1UPV87mtr1GmFOemwld1DOgVNJBAw7M8JKLpk2ZAUzjHMTQwhEBfUyc
aTLXth+N734t53NFleTKdSR+KTPSu57jxkVRG3LMGs1yo9pkn2ZUjKdjMFN5L4jtG3YFP8kIo8dh
9L0t7lW42tLzboO2SkkmGCyRzDmuXYaUQSabJslSpfuiwujQMNw84XTE6KCVG59rP0pfOB0Xe3em
zck3u2gX+RCoht6ob8qROmtfQYew//3CVl69lnU03FHFRH+8Iiqk7HbaTIZfgUmY2ucoFOHJWUD4
8Rxk95hms5122vFihd0bpqKJ0u04OpZyDNGbU28bFFm4q3AZroheURBKCoH5Q40yHlvZdhRtd2MZ
ZDPoVEknZ1eiwJ+6WeMOrVulkKvBwe+WdAGUDDHeSGjY6wwUzRez1uB+8rBgLoow5U+suNPWS2v3
CH2y3EUpLuqpp5FqtonkdBHddjWVrocsrvybNhqH65DnfrxpetneRuZIHeqQNZ16GgBz83JdhI9i
yoqbkCHNviOHu440we91nzr6OHKktUgOGcZWDL36KqXB78cEpWtHigBzYBLPa+yPukjEexGo/paK
yuYoqP97j3zRHEgaxIAp4eX3AUscLl49bJAF6XFSZrfzl1xP5FTRh28aySnLygXwPdMoS6pjH6fC
vlgC0N26NI3sPEswzdjtxbUdzLghVDW1T9gtyKchf69dC9AgXe3ywQlT71wxeDlPRh5+kP/N2VeO
6SmuVP02uj2sDiszH4aRp4CRKrlNIwuCQNPFP7xS0XIKhBacWpU/tnPlHyHzBzet6ZVXyx0oAQGS
8aYwt9xk3NrvxsSpvZeYjbBMEM0iOaUvdPbaNJ5nHNhMDnVNkGVXr9b71jNHFvph3gxTeY0HQQtY
X9N9kbFP4BCkA1RHz9j7xBA4F1ZsDQtKa+GlM+rb6yxm9Bpq+6fKpAFWoSm3rZ/GpPCnnCaCQRtb
zaj4yY2aYmkExoQ4YkHy61Tu81wwsoWrVZzcVgwBJ3yZjccpyTnLzQTI3+GuFnz2bP7iYhGMDw2z
yzcooeChw2E+Fp54LWjA3Uacyl+xZpGHk4wkRhm6aiuzpngkIW1uQcWn5G1i93uQg3hixNIdp5CB
Zq09d1/jyuNZmCbiuYQmedN1bfjMOYFAn+k0OKL5CYUrtx2aG1v6wYsL7OWBOtv5YpaVezKCIriO
49h+tSoWORaHKHrSxRzeGcJWv+Qo/J9gfYqTNRrRtgSgewbCazCnLxoe7cqZ6ffW83s9yulDjkFx
74nC0KvOMfR19DznaBrjDD1dDduRq3XJ9LhUh8gFeBR5w96GcvtdoAcg13vtwV7C6mQECF+aYRFe
8SI0u0L0WDUzAinwtgHa2BaF6/yWBO0Uhl2sVWvpFeOacD/VUtGug4rLZ65cY5PYZfOe0MPzMnj4
MTdTCc+B4anBte2CRj3qHvBrKmLjJo3SYSdynROnD7AH0Bir3u2iKHdzZ5ZvU1CkJ52H9hPxr+Fu
bkImQ3lHDi3y8BjAKE/klnWA7BltvPPtmCKwbRjdJifOY/RIWgmzxiHUxw4kS7vS+ZAcQ3cpPJIK
hL+wXHycdq8Zv5KSii8pk/hdrDQ2KfawJ4ZOiOEt8dcHONg5WZoGxpfRR9+dk/cvLjQ3tQoiIzRW
2UCOa8M0Xx9KDG3fTakkRK7WGC9A7XnWeqq4dk0VPcZ9Mq2rKm5OWRIhkkSDT5FTZPdMCmzPozeE
sCEN2phM7ngtMgEoX+nDOAtu6EbjXMqF1r/Sem4/sLMU8M/6cgfCzGWcWBcujPI64YBsjZvSLsoD
vAEukgr8ZpvFk34hUGttJS7FddEswDTLDdKHtMyaH5Wwqlu4eHyOrtN3mHHTbQ/IttlRnKy/RpqJ
qeUOnBgwH98h5aDWj9mu6IUz/dH1gXz1mqSFW/gPIWao9TQP1l2T00e+cxqAtgBJ7fnoxxluJ1/w
QIyJXq19PTIhMkY3578T5/ZbYcrmJetcQUeLwgHOJiN+Ktn5hqtwwOgUsxX+7qy0+lEHaX0343Pf
s8uAkTn2UGPULOR1Ukozmjec/smay46JEt4J3+j45OztHuBQe5Qilt1eRHX0aEMG2upQNL8yu/I2
AZbzO0wp+TfHLOumTy2LdROYE/+V8Gc/GsYP8FfRY493TvHANDEk1hCYKnjWzww2u6fKaOgwIoEC
+CEw7E1mpNWBacT4DBMzJhyW2DbkHcFioGGc66moj7KIUtzh3nzJuji8oQm+vi/9ygCPJJb8MfuX
awQ2753WRvFq96P3M+yN2d66w1hu0irw6EQYbGPr2eD+6iFhIir6KL4d2nB4SW1Uk9GYcjBtrbjz
eiu6m7AF3pszT4qWWqXwyJron5EzxXflLXE45jzxvVzgeJHhkj9bDXoaAHEzDvJWKdNWLEwGP5F1
2+bNe53YAqi1wEq9Kut54SaHOnkGMk7XGfvbI63J+BncPGfzatZyuOVi+6/a8riGIhTLijpZyRlE
lnWF7bcsoYGHdywDW3alqHz+IaIwz0/wdZJmG5kdUy8V2/lTSYaf1IMr89fRARqyKkfG+VEY1z+z
PCcgnQFSFHuv5qi7CUxmbdiuqzTYevBLBIUdUbfPagkcwJinvsYcZbK9tLygfkAaCEBgjlPeIjTg
5W/mEyBOqgTmwHQnSrnTBt59yAbjVigU6bOuoMtc+HvpS2zENZwwxv2ghJwaxDAzO4uSn6AJ+T3X
5qGrdV1tarIGIwbSMdJbA+PVFvphkG/KoHTTO6SFQKwdEPmMIEKqQBx3eA6CNl8C1dNTJsbujjEz
VemGoPmqdv0VpZzk3gtOXuGqdIrx0lDy/TBwpYixFtW0dkkBJRSCDFg83Hx+tQp7IS0q59oNfTyy
JJnqSi+bZDxthv2labMMbFTYgrGb+txrbpQXTrScTSM7QlGWJzC54tK4AYRVnqSCbWFQVrfEBKLb
AdffuyewQK9cXXsU9lLPuLJYm15LB9MT6OnCO3blED7iiBpv54gTYjviWcSW7vrPLZWpnHDi8Dns
ueOQseKtcOLyceySOWOiO6kPI7EA0VglIO+WksUB8w5bFJo1zfKdfnlvZdjYzDWZ1pIUmx/dSn/w
f439CEeUM+wJB0Z4lzK7ZaIbZoriQcjYh6mYeezntbVtphbkLU75+dJHbfnsls5w6JJAPpd1QroM
k4j6LjL7w9Vme0rsWn1SIoNL2MNYqnXZHcooTg9THLt3IkXK4qEjWqi0fRY/5EOzxLNCabYru5kH
cCo+hifcyPPVh9X0SdGF/hCpWR4yvODbMCLtXk+awHfbEEaYXGcLikHuaGcj0l0lvCtYjJjhK2ov
Esf4Vc8yJpBgmSMlan24c40O2ncucDp3bNx/Ev0uT1Nr5YQoyvwTpR1UmD1TWtgHcWl8UjHDIm8z
1PAfhI7BDs98xRB/mSuxBiihCOb5nLRr4Nm+VcLeioL81fNdjFhSQ760Hf6AgBYHKqcrHrzeNCX1
M5yZaMMNieEW3SBXEj/mxKN8CINtX4bfLsjBtdWb2Z2oXfnmsQ874WcOVsAv+RmBvtl6erq1w/Jr
gK3bO7YHbzFtj1KXJMxF4GFOBBNwCrHJracC1FzkVuwjAnsDC8FnPq+WUuOWf63wph/SW2ba2dhs
eZQZ+6DKh7UxkprrcBGh9/Ho5n7HbHRTVEn+jVl3Jm7dNuRalPXUjYZijMBMH/MpJC9a6/cB4g3l
vSH4O6oHAVJbmZS47AefHfVQ96CI6Tgh/Zv3W4vLvgZ5YDxJelv6NU30zTWOjZZyTilXuZ9a245g
8m2Rm9WuZdGlfruKXslKKyhhiqnQNiRD+Dg4bnS07CThiTThV/A98I3aTLmcTAs2oxgRTIiScF7I
22fmFg6nxrh+G0wnObejcM8hNxt+3ImJRu8NRUkRbsRAoTeNJZDvCZuKZTn6e47NHS3ChHdFZk03
WgbWd9MJcg1hPz8YRui+MDAtCcoHcz9hgsnso7eQBruRD3vwB9P8mqGNbcC3ma8NDb6we8X4rIy6
+5GUSbg2WlgVgJ54/q/MHB7FKsYnjddLBdHGZ16wzoO8e9YT562dESZmgJFynvAbpVyDCTdkvsMB
T+i2cK1zRvSS0kxOtnqFc5Yfha+0cQ/JK7mpKZc8ZXE6P0JTCO9Mt3YpieLdsU1Z/KEGvx8sSZKu
RyL4u5rw8ZI5Sew7m305M6J0EhfC9OIBRIukFkF6J7iS2WMLA7iDw27Ut5FV3bmNbT/lRjdx0+Oe
JcZGAOCz0I71i1LD8NGZocC0XePsGIx8eqGaz7qw+/3A8OYiSH48BMod7zCYVHtI3wLnePdtUKVF
ere1p/OclFh/IzvmFFuSyBVVdNfmJSaKTCbDA7QKyALKmrdhrIajXfk8o7wev/1KO14HeUTaB6NX
0bUnAvPixH5yn+myem2sieOSlukyRyg9DHI9hp1TVwfBHkC6OlY+jsSegMCV9wvuLgjFPViZaW1X
0rztMDXuB/wsO86imFSihKAkhArnaTRNstECj/MUWvF7bgcYEXskFTFQE8CesHbA52O2e1SmwB06
otru9OIkXXNcbUNi9QVd0AttTPdkUeNaxYeQowUWmqm+iZm7/FCmIS8xrtiTcMOUdGcMZ4vHzWOO
iPyJSBADqW3oTw4/Jqcc3OcMcM/Vm5mkwE3BE0e0s4jZWtRp5lE+UuT6hcObv27p6Op+9W6dkXUC
fhvUP8PUMfW7ayGb3nhQ0t0tO6MWDO3QbyaPuuJlxWSlsvEXFruxtpuvmBXpnX4+zHE0pW5Sl8li
Y/s94QnQbVjNRgp1bNuDadO2MjJ3Q+LId6MUDiUcJWpfz8xlU3GyfOkLm/XVNhY7oNdFT74h3StQ
1eJNQcP5xLVNsrYuay79CESyp5ygXCGER9xHojzBt12gJ5bq6VICKubXJr1dmEjF1qtDp7zvcHAg
EQ/zfPTsQWAVimaJYqrQccK+mldjLOu7rgtbCLBlfgb4ErwU/cSIFemhKHl8lXqjwj6GkC27HzF2
nHzdODSxTWZlmqRNW3tHx27y1oMP3suaAtVg7Kiaq/s2emhAtb/V2jd3tkY4iRGmCSmMvzD8rKXP
8oRSMGwQVsZrXKqGL4Wadx41kfUM20TqrZW04pNkXHqoswlvtYn+sMvLZcZcZ4ptjmOk0HJ1BWU2
4diwI/6R7PM2DG7lFLU/cXXqMyfP4AYsRVGvx2bCyA0kA5aeYYylwpVro+kSE5pS8hnaeJiYkFas
0EaCxEGE3MS2WknKbKYSLUzReBozzEYLDAsTWltRdPbRZetwT1IDUxuFJUeVWPVXEnK7gngzfLYO
nZfuZk8HIyFmdrT1xLOSfYN7cTkc44lzWtiJkQXLPSTL9SNmbVmn9HkSZ/OXK6ZmGqhVnXH2JeMw
P4CrT/8HdeexY7nSZtcXEn+RQQ80NDjk8Sa9nRCZlVV0QRv0T6/F6gupuyENNNQkcV3lPZVFRnxm
77XJICsJSRcJzziZJpK+fpVOCiCt79g4mOcgQn+2k2gK+JDNIz0TXebQDtiWi4gEyoEMEX3fuFY5
hGKlkczaTKMZT1zhuTtkKMKsodzA0safs8gqRt9JxxkCRy6ygB47/bJztAebbPQskAaGNgNOzUof
F5GK7qp84i3zCkgVZecHI6bkRzYKy75ER4wSbEK0XkzirjdmbGydSdg9MvB7G58SweiOufVYSoRE
XWY7A7kR3uFoDvycYSVvegl80/GfVkTO3qf/p6eCI11UPnSmvBFX8NpQXCtM7hQ6kfFW5AknfI9k
lam4t63qghMKjuOV4lp79XQBAKErJl7ftIXB6CJa3nZxlEHvSRPkdV1D4KKuqQvqZu/Eht46zwx5
973jVBwZHXTMoRKnqTPwVNRJKvatJufnrO3KPqh0082I7EIOAFg3I5IFDHMvb9M6tG16zXq0B4/e
D8qiFjJYjvVNNdTiQjoldcNYNd6X1LGFbnrdkl/WxJ7vUDUMLMOuabT5imepZrpKPd3vo0RvuHJj
Yn+s3MCC+bdEHgsvORoZdbnb4AZFvMAwMKx8OU+BRvD3vTEt/oVkkehgUd/8HueueqxIr3zECEiM
odEZ9nvfuuZ9kdvOk1W7+kdnjtqbBZA/tCIgHRgxtROFi3smrokqCarQqmYdkpWfkj1qrt2+pWPV
7iyvaFaQFISjWMck3jm98eTHxMLWZDJvfWeZnwCq2HS3YPrFgjS9M31yoz3S4+yZNF9caVTDUSfH
U5cbMSSUBSSWJpytlZFlw45JHvrUGs7a6mbe+C1vvpYqbauV/nCbBgFPi2XTVx7Hzisa8PbQKd0H
TL78AB6gQLY00d4lloYpYGr6VbkSL+5ubsEoCkEqPB6E9qNcNONP1o5Pi9LHx9JVVPrZJIo5dAsT
qhRJX+bj6OLeOXN26PcxxrARmYSzGAy7dEi5s0GtsSyp/dYibfvWEa5z3wDgv+PWRYeCuBH/DEXo
Wef4IVXFtg66w4R6g7Xf3udo4d4Qgxt74QJxEWX0IatDAVgoJFyuPoPQb8O0yiYHJ2YzQG3m+x8x
m7rPKOSHR+xJ8yOlZ09whaPu7Rh15QbxutuEssJHGJi5JZgVK30v46QgYiUeCdFp6u9hiDDZjuh6
WvLQd2zV69OoliicIArsmpZQRkARDai6vhlpA5g6nnPH0aD6R3PJNmxRO9gZEK3TCqmLBVM44AWe
w9bu5jDOo/7BNIg/sPBxg8eJ1U7pqj86mHu/O5+gik2brNOmLOWuoDcuTfZNUHLmFMTOPHTznql2
sVuXxsd60Il+aF3JSbceFrLN6egwoH9p8+r2NXrrA0goFgBmjaHV+ohz7NRwH0jTtf40Zu+/rdag
3/Wo4zWJMWAeXJIs9shs5X4GK7g2SNZBIe/fWUYnLoOfac92EXt7bUARxamckRwVddpDaRTqzSY/
lgNSkDluwTj/b0ule8wlyghrjZ9++mYpbtSjFMjuIsJucpzPvyqB//5/ADL+quqZZjvp/p3P+L/+
9n88V0xain9bf83//of/9p/+7v8jaSsyTIsF/f9d2Pr4leGMSr7K/wjM/OdX/SNs9f4lwBr5OIZM
qJkuEoJ/dK3+v9j+o/NE5s7l7VmIav7RtZo64lUBB8p3QB0Lc/1X/wAzhfkv3YJS49sIDgGI2Pb/
i67VQsXxX/QGhjAYCyD6WxmVruf8F7lppddM7+i4d/HUqG36p/EwCUUNAYPEZ+wTwODPRc8EGKLt
NofCAAnCSm/g1LuqlE/tCnsX9QruF4fBbL/MVCynQmCzY2Bfb/vBYXLdUdt4cX6C5O5vkG+b27jy
nwo6rwe0HkE/MX8HTwVUeuv48ErmOrfDqUmwNFr+t+3a0Y8ObQY6zV3aYbAeKeYOCJGw9AzOAoV2
oYvM4mubtGIbW7p24vLdVhmRfZrv4OYShh325eQEWJlAcmApPjvxdGw8CbubBh2dYh2mS9PsInLd
cPt5JQsQgqcidJx3KX3RxpFuC9kbEQKxVdXjKMd+Oyfac6mVKO3G6ttTsQ8aMgPS5HGcz/3Sfmi3
xNnjSrGvduoZGztxOGzNsr3IJOvv3GXMgTaV4tvw633VMgVbAy+DqqUmczziT5WQZdjZKbLWOBvu
cBNG4eBB5hfMpm3N/NS91MZmO0KrhE8NWGmIEG6I7tANzabDMPKTGd4jEC33ANHJoBXl83sNEHs1
fZpQsaH1lMWrQZ0/9fZlxaKGrHJ7QlwEmPAVSZmP1jlP9W+9I6MrrZ30Ht/aR2wR9FMwuzjTkZoh
MqBQjHF05DmXG9MU0U4afXJXuyoC/kDbmQz8z+rCy96iGByjd7KnWkKfcOK901bzCRLad23hhF3A
TenNCocHoZNbO2mO/peWAlyOsSiVlGvmNWujMljGkgm/74WzGD8RqwBDFQrjPGEUpTkiyQro7e0N
u5TnWbsNAMQCoyof7HZBW20csBZqZ7eHRNIoNpIJ44k78JYiTGPK+ZliLU8bYI4wtRbXPXTWVmqw
zTwpD96oTwHVEN1S7XyMDsZw+IbYB+zh4mPZfSFh7anBaxoiUOyOU15md6UPgZw/u4kpykxY7cR8
bFEeyP4acGTh6WGuPjuHcaBdCPMs/Yn0Az7j+e+XdqGzrqGTKNxAd4kz3evwkkmCIK5iGxN9eG4W
910NuL1zR8YXM2KIiUOfueIsArvW3twiHV/XTKfYs+urFqd7pymSK95jaj9sywpWgm9p6alyGEhR
6XzlnfC/8ab9alyKDsQDGaa/hqzbkcRnZdckSpEB+qia0n4s+ujFpHUkvM62L7M5j/yBz+UFmNA2
jd3kEXziPXlPycWZP2Xl39ox7ul19fqW5sd6TkLTBVyFEOilU9X8kJrGS7ek9YsL3chagFkYQkDb
K+fh4Cn/numAulQ1jh0P62xaxvLOpPu+Y1/C6h2S05oYE0zslB5SZlMYjh80BUfK1wttB3DgbCE1
Oc/Sfiesu6I9rauz0RsMSmcMI3rkBhhdxgfZZYLVzpYJrfYLN2AV2A6Dj77HG63DFGBBSbJhVg7l
pSQmk7o9vxd9lN3//StPgaZNJRGZf/8ZUI3hJiSmsRJezTrhLjaru+bsaAJli19/TT1hEpYr3jzR
vTiFa4Epl8YVXm8c4K7TjnjTymCM0x+39aNgzDHaeov1xNoHnh2VSxDFAGLyN3yh6CnqVq27I+Ti
FnFFFsP+YlnR2g588pTAH40392GqXfti1I9wq+bArvoZaGRMhhcQIKjDhD5gi2kZqt+8BGMlGvuj
XbTzM+f8j6m0Y4u9fafQ6QRiENYeS+CAPR1YgRUBUItkbdz+fmFvadwqLzFDAxc3IdXTjoAWuqLc
MXesEv6mf7aLxbfXkYoz+SGBKx8L5s26CJdawCmnuOPEF+RzQtgvDvm3SOmoPG+66wfCdMoWZ1xC
9nISkvFjbMdEQh/POoR6iJB7PGKbJNESZglRigon607gzgE9cZDxNG9bqDs4irpu37A7Ow/6KreL
u36PKwoCmxO598AAeX/i3kPGToxiCn5rBK/xhJWdzk0qxswa3Fwfwv2MV0ogdEHShF7dzbZdT2C3
G/fkdhLgniYEfy5rkobGHhvTWffQ8L9AHTOwJJ7829Awb83YV2+SZfiA9/7aWpML3i6fA1OVUWg6
FKv0UfisSjscmM0cGLSXmPX97EDm6VafY/3dYeG9S75oAjEMJCV7VtISkS40074aQJcuzZPX9uKZ
lBlEEGzmttIERuzQVpwrRkZsnaqg8Ih8Aju6y9OE5z5naCOTBiYiOCE4v+YvEwmoUFerjeN9tEYg
JEV9ybXmTbQ2Lq+qZDCqGMrAizJPRiMuDclIB2sQBLxOU3EyOOu6pu+uf7/0tdVdo1gQaO7/FLmf
XXwNhZ9ygGYvlO0K3XhlkUsV927yPRrNloZQHRusijRIuRv0WRodh4j0F0tZF/zgBN+hfQkkscU3
rTEDjBfagRvY3hMAXj5NEdwcqAjjT8y3z4B2zcSX3aMyth8KXgOtzdj4RHaxt4qEd7LQJPBlxfNs
jFpQSmiWmUamnjnHV9OUe48J1GF0zCpIOD7XhZ282gWpnWBGUtaS6x072dqJgC6ylCE2Uuao4go0
ip+1ar4d1URBmsTDETP6T1b005XdyzUhLjKk66OUyZob0DWHTC8QnIxwJFcfewzWL7CLyK0EkfSV
GnN7iulgLoVkqiZjdn1MkDEc1Nsh8V97djX3FURxXAkKnJM49zUfAKcssYRZ2V/smZVZ3MtTrhb/
kTbEODej2muFOGumkC9Rms3neGElEvVNjkYpfq3o4U9JrlhHxe15hhWx0bzpuc6H6lk+DIL0Gjtm
lu4NDjfciPpzbF/TSh47B5mf+ytPs36fZLYikA5HBWfD5+yWQzDq+jfsp99GW9/4wyVv0Y+NbayT
4aJgFWjFXp9Zwguh5Xj4ZLxNgXNt+t465hqyisie06fMLmDdtkTXSpZWU2oRpTp/2Jk9kZs74m1K
/YqzSj37RM2DWbfHN5G4+G2B1oJSBIJqO0dWDfY33mPgmEzyjx4C/5BMa7IbScLYGlhUcQ4+Ef70
Jbu5uYsrIQLuZEKwVh7YqtOe7hwczMdEe8NNk+88LTlC2aEMg5q0mPNRtdWwTaqctwtk3igJ7nF8
xp4TXF38ihHyCE/PQUaC461L4zfYn9XVW73ltXPIBk3BHZQHSt/8ILtx56CWPjmpQlDkPHrJMr4r
91eBhIHPgltK6ZN+yCPVXVmx5KHZDZ/zAje0jqBjK2KjFKE4lh2v1BBWt40OE65DQ2JRrNT+yEbb
n966CdJaGkEM1edxPy4WuKGF4GUnPfrILEMsLtkmbhnaYdo4WPNvBmlcEOt3LXxUxbER/1DD1mGF
t83tzOfMA2lopPQaFcnO5cCXddW8YzD0Mk22dY9N7UewwNlDMdIufqVHFwgLwMSJnTIAaFmAYneL
aRbkflXdFrGKXKNGHuYRNlA1w74lXAc0DZQ3Jr+kcPOU9nfc7S9o1ADNL/q9koN9GmGyKjYNRxel
VkgyvJ6a4kbZwmIjQ46oBlsL7cQfTubsYHTX0zHAWcSua/pS4iMxEJUaQ8WgWyNCdLU8dewIH6ME
ZrEOF7VO+J1OHTVyK31xqHnydpbCubIWfjDCiIb1u3LPpSDsfDjpktB0io81C7xmVOEl/rVofzOt
J9Kqr8KK++00Ge2zXCaxabyRfM3Waa5tmr5WMRi4pFkaeC9Oe4Y2dmFODzInH2Cxmi35pn727DFH
4YT29ZMot4M//R6mpMOzYhOV1SCPGdD/npTJ9IxV+M6woVBKoxWBn+oIiWhKvKi+6KX7XC8ttXgt
l4AMR5ghk/uiM6SyJ9WwPep33dg9VxGuLW+ptZP0FNGpXZqEloqhd6UTtrOSt9TTYoovdzh3SAsQ
Ii4qqGBLuX37NOOFGpa4hqHCElCSGUlk8bzc6clI9NY4Ha3ZvOZlPEBpXYBk0Ogwv1fLzZK6dnSj
3+4s72wmV88xfKykWw4kMpVnhMQgcdjKHPzUeszW5iAWg3zKZU6iFU7yjWlpFbE8ybIvKm1hjCui
DWELxQ4bCVm2KG+f3pnT+VvpDTW5jgiR2AEcokW9j2PbXpe2+KwyG9q2ZRQ7O1K3vCIjeyDvJEf7
GSi91F/aLOURS0I9Mvonq/IAN5eTpKDSdnYzoCTLwKDxA182LTGfD7XBmeaOM2G9HkUSBfFwhfIU
ZPTTKOIR7OWZU+8dnf2tcIGAQ2nkA7hlFsyp9G+Uad6Y/YqggD/2MZmJhErGQaQMfsaC3UrLiPDa
xCbwywkIm4GTSiQ+yLj8KYIf/Sq5B7ZRNeNaJK/Pqq30AfACx5RjK+JJWY5nvC8IpbX5hEp45iWk
m2wj9FKmkQ3Hvrfn54aNGwO+YkssccceMtbCbknGgBcMIqg9fg1WnwdpnzI2bkbrqg2ps0E1HMMe
QU1mOta0X9DHn4tR481pu3zP7AAvWTeKPVD+S6H1xmkwe4Q+eb9KyiDYSihA//6UAN5C/K4fdQfF
/yIhmJT5r9p+9GV5b9g5k1gDXLVooU01vdUeF8cFkgpmMFxKnpIWpjzC8K/ML6DQsWtDKeCwmgJO
sOVMApa+8mS1BBZ+VJzJ+bVB0OcSzqz4bbfiHbWOPLSzU75lDGcz6jwcxsPJRw8d2zUUW0b2pFWM
13mY8l2n0gfIKBOARuNZCSM/aUVxnZ3+T9NnHS8riBhjRfYXSXpRWrZmUfVsWTh4UpcuMIeuRa4F
26J4D60Eb2Ck+dhLFCUIT+0w9q9sB5vT4J+FJslJa71fraeeXPbYoab/qjut2OrFcIoGfdpxLB7H
jPRwArQAa0B7PPSV89J7FZBsSsjNWKOs7wrnF2hTyhOPWyGizd0PHgy1JBNh6ffmCRPAeemCwRgw
eCDTt27x+FNljNF9MT5GGqsnhqaGMl6QuA3Mjr17mCodIqfk0JqGTVztY+NOhFlnJoMdq34BplDu
ZGd8dJ4NnidajACGHt+OZMOoQXiP7vduSPXDnIG1mEv/QSBqJEs9CePFPBBoClp7BL6dM0w9z+AZ
6Z/T4QmUbxvahFWlRpO+s6bZYKpLj7Fg/1iU83SxHXe6lJVgapC9sCKmJhd9QacDm27sTTLuUCb6
vgLCN/iHjAr7BGoFl9GenrreylqAnlqNI/5MWDzinkMpxld/GEwkO0g+OIKaBaZ9ZxATL6snlGne
jpO2oO0LcLLVeyONf7nz/DXOjb7VmbdrDqEthUMsSlTeN3bDvCJRyT063dARrUboCTRdgy3Ahu0B
OjxW1RfU9ajdzUdode4VmJpC/eiNWwvZ7hHN1KZuGjtka9txmHG/lg6auLGlF4kYNW56p2UEYjgJ
4u/afJKdKgPm4GLfDzXZE7F+oB81f2ngMTd+ibYq1xxzrwxDC6zJB8RRKeSclMZ2C9GjXprpLPqO
igoQLb+0v6TOrO8mdGlbF7k6OdZFA7xEMw5aRN3Q+DgwfA4bDTT9rrPrI3orpphiQpeTtLDY+nht
2su97zhIykr7adAISzZ0RpXx/KPcvjmMNmIrdi/1VkiyIOTc48BLk+Q+87iWGUvC4Fjcu8iH1aeT
HBF4Xdme08YEiu4yN4xYom9ZmSXFVxQ7CPSIid6Rb3lXwxTMc/uSab1gI1YMGxsb74bNOs1iwurY
rMx8J+38d1bm/Unw43qEs3LP0K6+A7OiPRvgdet4fkGLV6FAgqNkjVUc5gy4kDMN3THp/TtBdufB
ZpSy6ar02Ru2KAmT34OLoMBB8feUJNmyc2voQDCttrwc0335NklneRKg2JYk6LrKA/fu/oHISsUL
1KMDGLARNi15XXQ5fG+DkqccxBFEOT1GjgPCZIQoe+jzmp0F0sd61EgVWpU0nmrodTsuRMWLks2I
l+bpqmZzBeg4pN/l2bumjHSrsiLac9CoKn8gt2JPsVIdF1RS8BGgyHN/wh0c7qayHzdYBeGrcJpu
Wt8edizkvWBYmJAY0w+9I6nm5a9qHOYb7mWKiDxiThKPW3cWS4AVAZ5JtxzTRgSygO4Q9YCMKOHu
62Q6TQUgP6tin+JqLzB8HpZidW8gxdgQdVKLQysqZ5MAyD5mtvhMyoaBHY51mt4H1FViY5IHssEt
A2Q36Z6bVUC4gNNsU3NCf1o82X11MVwOg25C7kHuA1EyCEOgw0KAKzg5J9wOVYtTT0lgTc7wpBeI
M52Z9e9q2LrmCzGYggpH9gXzD7vDRNfEl8FzqbReLd/pj3qUMosRzVZ3GCBry3hcOvEFWr/ZSdIF
55yq2JxQCix45zYtbAKWa/7WS6MvHhFUNFjpej/btwJfTYqjehvFEdnSpcJ2C0jKap3kjBS5w9bv
78nqE4eYWAi9VcTTsTzFpEYBoDz9NuguYZSpcQ/OKWjbBBMiWbBt4r6PaP83DJSJVS6iU0dWIm7j
OBwEFtsI2Rc1Urdeqwc9V8RM6e1rPd4Gn3iiyHH/9OCNqyVjjICWaAPluqZhk1JoW1X5DjsH/I09
mM7dZPyxTDpC1suhU0FRmheTDQRioJlpBjLwYkM+0C9T9jYybPrA1BnCEmv+7LXOVrONhLWh3W7R
aUNBMFm2uWQl9eDaH0bDPK65OKY9HbyCnXqVfahBoNKEbFsRBbSPMIJu9ATRlOUSz1E0EiFbpszA
FO57O8XfkRd1u0bTo62GBHcDhvQj9mp0JR0JTMTnNUHu4zkqtIZ0gOo5Hxx5oCT4kRJeIaiAJuxT
70Zo+U8DEJp2jWgzYf3k347VPeTcpzC5mb4J/3cXG48RqpnQyr2PuUrx6BBeMHEWzkPl3lVl9NWC
5BxYGoWxMrrQUCrjHaPVUWNxiQw58qmkS/PFvK1srxPmLdca0OfE0JGx3RWo+SUZsjGrorliVMp8
TL0q1Rg4EsjG0KTYxSnb01EnDltq4xkfg3fIx+7Rss5R7RZbikTaXcapHZGTO0x+qNfK5V2PIR+5
TM0TMrdcnjLuna/RNBHR9U5C/axzUNSkvkT+Q197f/pxRLybVSdKUOLQpIFS9rlN2/JER4KnpAl1
37+O8QjiCK0KClf8bPJapa6515bpN6O7Y66ylifD/i3sYY0N7kc8p2qfjvhznZ4vGUunOH0lNSth
NkDIJa4jZ4OhAhT3l8ZceyZB9uxW2b02NEUAvBEB1gCXKVNXBYtuBiKP0oi5KdwDh4ijMIrcD7re
156GVzk8afBL0Hb2aIv0gYJD8UIUNwHJmTsPlB/21TZQGtGzq+U2qmA9W9GI0aplXr8YhBbTDKLW
5fPHE++DMD8UyLvQcd+jGO+XMAsgM2M9BRTGB9jkK7GLgaUxAVl0LMHEMp8OWq0DrGWTtamchSmF
4ERDwfiCNuaPD+DQd6MD2zSKi6bmirHsrdUb+8qMRtYdpKpoZnEtjXI4DPJxyAxWGMWAvCHtScmW
mhPGBE6Hswk/V/lszu2drpPcqc96Tt+oWRtA1iEfQQLCxe/vDHketgWTzGmsDxnD+c1g4qxBz5wz
hRwO4HL5EMoOTRloiw3u28dhAgILUi6xc3B2QWx4ewhRFNYdv/WFJ6FjB1lX7sOi0dBBs6zCsevp
b7NHOeG0ybIfwbizWcEnfTcCi1w/DoSKTYkqd3hUo/hT2LhvCpCJsMR26dggSLS7b9uXG20g6LS0
6XBczfqkVI7PngJQj0MlQAOebGqP30XWNTtC6V78GDdy9NPP5YfNEqPz9R89xfg9L6SBVCTFbSwW
sQEPGLexxPeMWXtn+vTOtkbYW1rde0tpBW3eoBTAf7e46clIrQdI+CitkumuFExGh5wgUktor4Pj
PxMWcrVqfgRx7R9Tcg3COXPigIyOT9Ynj17qH4ZlyB9cPV/CShn2QRrZta6mYbso5oCyanYwc7PA
1IAeDtT79jz/str2pR0B3xHEtSnr9NmZyVZO0jkAD32eYkxtUFc39mTdV7oAkUMAbmPLE/nGjLf4
AVsdXUqjoheWOWo7dMVIYdGHVHTjtZr2HVZRDsxm2KrW37keTlX/mbX3geRaq4KSOKtjkTNDSzUU
u5aPzdsf55dcSx/a2rw1mnpPDKNDpj1cYkU3beVAWSrLfNQGoz7g5DqNZEdtk3Xw4sTtBZBedk1Q
25CTuY29trnaAMs1pV0JCihv9lRmt/qM9Jq9rze/5TZWRoKluRpTEq0I5jKujquIOYct7xxhX6Mn
HOLlDP+VEF0v/117yXjPK//LsHQGHI4Fa8dATulbB6B7YwhFQJ76zqa38VB+t/ilEVTXoVa49kdS
/xBUl2y1ul5olM0tWt72iMp8OLW6/cNi500JRUrjVNZvoAFHGg0UeQXFYp1ZdphSKQQeoqczYvHn
uqaeMzwB4T/K9HAmc5pEbBWflommfmnExrXo300WATkiVHZ/uXfQHnKkunT11jZqqbvbUfN2Q22L
q88MW3MAuHVedDXTBJEvM/sQ4y2lDmO3xBjba9t7R0ibUyJ/BqOh044t53oF6VZsm7mxrrKN6lDZ
/W9+DvUdAoQu6Apk0kzZxqDuoGV4VT2GTEYYpShTemACRxQOmDiOLmW+Uuvjhr9IydV+YrYoHgvf
CLqozvcEiRK/ZfVHFKy/HUI2tFJ8jYh+8m4JRRUdRxld9T9qrkOj1O7cvANW0Hbv6ZScpugVMeeO
Jf4WISsdz1h++rLftojFN57AjlN2/dlW7OMyZZySyvzuibphqvXhTZpBDhN8n9QNq1HcuoUhqTnq
307uE9CgKhJrpoRFzDXVnBetZSPergg+6bJLSolWkloMVKe96itwibyvALH/uzGa5GakfbNh/8z1
RA6HIhEqNpxXDgeTPTNrK7+8ghlz9jO1OcEnCnJQj33c0P/45guZ83+sKUfoGxXrp7wijPRz+8oY
6Q0Y8w4zVmgtNcDFrtxmRuZvkC9JDEc7DUU38/d8qyvoRxPQvQ5TRqIheR2e+i+QC/52gSm0W4M8
6IjH4VCzoEb7giG+TrB4ecqDGG3lYTNqzxaxjoehHh9b3YtPvWjeacoJOYk8SPZGfUlGgtFHKnuE
zYV40LvmkC129gmWipvhz+wyAJOJZTx5PZaKFEIP7DoQDy5XziaRtnNRfiaDnK3iVucv2roeHruI
LW2mpifFcPCyaNaHoXOSZCyVgKOR30VoOtj/oQA0TeO/M22yOCDwkhQVCXZ2DRnihHxvjMpKd45B
stzIam+T+/XyLCLr00JYcEYCEO1IUzU5U6XCYWXPYQ3rvLDIA7TGk0b+AH6b5NyVizjDURZn11j2
blm5hyirkweNqUkeJ/WOt4173jeKwADK/Wi1n77PlrKzSxnYyno1zHI8Z01X7dLMh9Cpa87JcNjl
QV+8RSkyYgHBcbeq+La4jBjbu05yqpiH1GJEBpj0n5g9AHgQqbIhEJWbeSrI0/HmKfStktOcaPd9
Y5fobSKIuV3/u0418xbPbgjxkrnRSEopkeQzCzWGp7JBy550BtTTJXKPoBiGoDZG1LkMkII0XQZE
0gBejBViUq1DbSntvV7l167IkSWP/S3zq+5+dFktK+5Ysnajp3KQCOrcCdalTwUixbsdVfQi+RTg
CO4uNnso9OTahbHHZ5tLwSSUcD51QcfSvBTqfeFNJfxyU7OHvpV6/h3lDHltm1e08I9Wtnpl3WjN
dTEV3VkyPpcS4U1vbptWfyl1+9cSkd4R59kr/NKStWC/YOhlW1vqqttzHfM+wlq+K4FnPGAuYkoQ
O/UZv0ISRIsYdjAwXcJjYGzXpR3fMss/w83vDsDmm320NMAxgVVigI7HZ7Avl8QZfzQ9Lg86ZuaN
MVn+KbNrqKY4MxGXU75t8qlEa0GubFhT34eyYJbcudwm2P89Xk3W1TJh5V1OQZTL+JkLq34Y5iZc
MDQ+YygfO/9HSyRg3SV29rEzWcelFSxFZqLemsLS3lBP3am+tA8WeVqVCczDJHMObyUW05h1JyN/
d++4TrFjGt2QpTPPdLvNHCCDHMPMb55ABRi0kjTaS1d8krmATkDFO9yoW1z30THvc8yBzUJWm6Hf
4x+Nr01EXFmG+SSsZu3OVHn8ovmo1RwyOVVfmSCZm9vM47hzWOgFK45hMydVv0t7pj21ZZ9VmkCU
45TcEGDlHDF6InPlsPRb7ey5kX30e+2xmoHmTj22Cb0tjisVkt2OlUN6sVAS5OrVXeOByHav7nzI
2LrhVq9t+cCA+KY7tWRNdEEDt3ylGXtxH0xvjSd9C0WRGbaiA4isQqNiSd8yh1znFvkMO2SWO7zH
O6Sk8yPmLGrgGDEcTqQ97FgD+wz+GIr39lxL64CYnk+aS+z/dO0L/3kNGI67xqkr55I7hbnxaTYe
nVx/jkn83Y/Vp9fbJBGvq2Tr2tvdEQ5nc2O/WRzMWqK49lmPynWt3zlIi5LkfZglQN50bbwqsVGA
UXZwKmkXGxHvbXguQRfPPThIh58rmcC2wqaD28Hi+aM/SE1yuF0jk8fENWj7Ssa9tuVcRknmb5I3
gVszR0kK9n4uWPGzo79BfXQvsjZ5XqzGOhi1PBNJJW/ehFmjb+b8roM+TMZmduTtIieQnLat3SNX
6MR87FppH9IuGW4qsl7S3nxCaH9ayqX9k6+Hv9dob7o53vWE+F6SJP+Rk16Eje6c2ajp2yomcTHD
gnb++wXW7FNlcbMoZArc5iga36NxiE+scOD0jtGR4jx+qIrlN8w4UtHK5CNpirehSL3LUs2XiaHx
xbTMT5fcgvcOUhtvvnGMF1aXRBE4O3CWAHXnNbqPsA6Wvf4zQ+h667cLzoCFItJuabXTvm5vHs3f
nSbHs5GxnajL8S4tve+8d+oH6XzW2Ao2BHjTWK7Gnj5hnFMLD9VCFd0Pg3dxxKiBhWvuamAL2HhR
Eg0qC1s8JeH/ZO1MeiNHsi39Vx7engXSOBi5eBunz4Pkck0hbQhJEcGZNM7Dr++PkdVAZVR2VjfQ
G6GUFZK7nKTZtXvP+Y6QPB55vU1dxsFWOgeHZG4x3I16stVa7iSJ0IZeXIl/k5ncXYF/RDrms0TV
5oQVS1el31dZ9qyZ5XycRfNUOWScqbZv0Mm9usyr4MNwB1m0yy65oi5GYem+5uxUa1M5vvLC7iqi
gGSrz7qq5sdgAvKRzd0LYn65Y4JnkvqZNic3ce7sugz3nWevQz1L7y3XSe9//a+iEPodntE2sSEg
JcPAKK2XG7PNtgjbpD8Zsj1i48vXrC04h7KO0B2ta88Mw2Y8xy5S+kEggx8UsYZJykQy7+cH82QO
7obYu+j515fCQUIQjVtgXealm79pKprfkETC7ByDaNsZ7pJoWHqbzkvlg8BevgENSAGxfGvmSXd2
gug745qNgarjvR9HGgREpOCYJQgaeHThC6d+NNBC+AY2OvjaTF7m0jvStSwe42h+ymq3fJQEo4aB
PT6hcC12UNf7HYLL/F615U98kTkb9LkcOtAgOmK+hHdMoqt5jAKZ73/MzJsfHTtLL3NsvvdJOewQ
6DBvsPe4KeyzFE10iQM2+lHGVxRXAw4AE9cHAdKhbvf3XlXfBy6XL+qK/tbN5bWuyeE2VmvP1KMt
L44yqQjbtaNkeiwiVB7SJZgRPdF07pgnI16vakKNC+A8PI5+kBn9EQVpcK8RZmVMTC/6R0sGzTly
Sd+TZdCe+yStV5WqP0uH5nqdOdou69pxa8qjKdnOPC0JNqYzm7diGg5Krz9xJb6TiUui9cxc2Yjq
kgk8PRBMKdvEkRKRXCF3EfEo6IxDf6RnwsbbvoYir8+lC+075sBK/y0kEkwYLFP0Sir9Bc4rcMdc
dw9aSyPIqFFOpqFloFwc15FmMMunDdA3s+ObLd0rUGbv0xQy3UV666d4bmio9vKUI446OCTGkr0c
r7XWRmKbWJ9z1IhLo2GifU39WXeMDVyG9vQLuOEi5Yw4atORN2WTnKuBFE72M0y6FV3dEuLEiZP/
CcMDyWytXoEfYbXuDbLnW+8VBHN2Dk1AJ9APTvMDHAVf1GN557iAReZhAWgGNjrEzBivkzC+zMId
D2bDpoHO5Kw57TWGZbsnDGLGEJIytWIYtvGs3LiHjUL6u/NIbgxGuqGbwMvqr2HgTAfpoCNcChUw
dHyxkBs1eFVy6bS0mgYoDrjOjj0kCsIAS/AYlbc1zEbfMrzA6xPlhm8oGR4aR4P1GYgIp4dWrIGH
Suz+GatKlx9aerXKleWjcEN0jOWwj0cOQ2JYMtve3KGvdwXJIrueo/mZ+Kl/fgk9bBz0IUysj29w
l8SNTkBxZEkllqXt27uwOhnMF46xEK/YPE2bIiCsodsO/MiCSUinIN30DelmxKdvSxihGxpdO4D7
477ICm8dOZl9qJebBtd+8lKH4zckh4eii1vqF5kzX47p4mWoOQI729Y5K3NluGdlpgecpd6qxhG3
aRg0naIKcyWxm+gzcLXhTKaiHaE93dVYeBE9Wc2aOt7aMU8kFHrx6nGmXLehVnK3kZjMfEbehnKg
/JpLdssi/mE3Af2OqccIiQSjx1bLoYdoJIQHUbfWp45mMIOUY631jANiBNpkfM6uL5d7SbpxRpy9
Ac8gmr1o63HOpqQiYjDpp68wGsYjxofxWPNoHH99++t/2WJ86xrXxSHKv/j1n4BC/CimBllU7gzH
2KyvTv8WLnlnM1CijVnW+0braTfMwxbeE8PXoIk3ThgrhFT9NhkWz00pt0GTFPdZ1C4ZeFb+CNGF
Ez/sX7AaO5rGM/WjQWgfnYpMP2N7JY2xqp+VlwR7bAT4T3u8BLX8JgH9bxlcnvOgT45EYd/laOXg
CDFXRwbGFCODcuFiqiJCSvfJyH3KCtdlLa6zQ9KVn0gjKqTKBmwM7nClJ8mabCVu3SDmTg4wGMb6
lFMAuGKnjzYqLE8EpCCAeCya0Fy7pVXekihVt76ufsowfE0Mrd069phTIEKXMNXXYC6WgobygzWD
4h9D56zUi2ksBZ0dx1wPRRg0VUyNtlRzLjO13gnuGJF5PbAWptT3bjPoVy3P9GvMQOM8NfSQg/hU
ejgzLPamLa1hRd4I2EibCgnAxDfLFjurC+cLvd5trndHVGQh2gR+RyWhVrLLcJidSXaGg7dJUXo8
uDGUaZ04QezfVG5JXgVrvTYubjtmrySSIUHJW6Rp5pbJrukLwAcwYRz7rrdZYls1+wzqNoBPCF+p
5/pYTZo6oFc4hIGZIAYVyS2tGgLXDDgOFXkIXZm5rEAofcP5Vbfz/C1zgTfCiKHC0hRPv148VvZ4
kZyr/Ubp7Xlu++JFMbLrCTPxLcF4Z251na6jENRKUXjtmdaziozBiRn/d9osNugEdOihwQILsBtS
C1wyHG20XauAYPEhe3Sl0jaJ6x1GN8oesgi0AIK8o8Btv/OGTPIhv/XVND+VYf6V5BZh0kvwh9e0
L3GQf8xVQOoMiPHJ6ds17rPpRj+DLITih953ZLC5abgfDRhPMQjIm0E7OaZBeab33O3R6LPAj7Ae
jODajt5nhfvtwau+4h79Ssc2ta0q7aGe3qNGV4jOnWovvbu2RlktawbAweBq8Oe8/pXWmb1mhElk
VtB9TFetQsY4ILcemBQfuIpkjdvu++gwiqX5uqCgszvHE9/Q0vhJ8Fjh3tw0JKz7WYOYfSKoVfUG
QgJe3yLd8FqnHEpIvUUtjZJpzKsy9JXToHrC1N1r893QqJnZtfauTD1Ge6Ho91ahdrXdLtsahtIu
FUEg7E0xQYZox9c2RuWHhAMEgBOD4qyIe3yDkbpaaCByQ4O+aHFlq457raD62E+jHWGPaZ7qYXYe
bHrcBzrQJdLt2vHjovjgNLOnBQsgBU0YjvzpLmRuMOpdd49qNd/mKXm2ppZGNznH4QbTVbJjfpB3
1vxK25r5u0VrbogDHQnaQLqLW8EwNLJLqI01vTWmbxCWGaMqcPJp40UAPVLJKUo6n6jC9jqQPK+r
61sUeu6uF2+YdCUhpq79MpnWpfVKZPFMJu4HNqBwYgPCTdkeBpeyt0T5ms9DC6FJ/swcOT9GsT3v
hQXpry/6ZJ+wvrIJ8htE09Hhh2ppThywphA2DnlYd3E0JBckzuklcu3kYpUFH0TFCtpp4Y9IE/Io
zOAx5PTps3iUvqthExvD6a2C8HSbTSve1Yq7+de37jSZu5B6zMdEwPSBT3uF9LOnPeF6t87dpXVm
3VtrHX4aXpNbLd0cIyvfSLpRZ9l34GR0+hK2jZlrAiO8SiYgQdrImBplBsp6GszW2giortkr6J/m
BsdtEaFRNwd0hGJacklcyLOdS36nNl765Utkh/MqzMcnDgW0olCn7kQnGNvMB+wmxq2xZfeYqRd2
6Mmfk0Hu2KTSJ4NB+SEO49znzK7OTmv9VMxqHnMmvEHRPw5a6N5QqDYaugXTGtiE8qp6jBJ9Isq+
uCW2R8p6rz7KHBUa7as2QvwgQga8I6jOQdBOcexzZBPb7qUIar1cfSVJV53iZBOM4ExNwsxX3SKK
Kgfvh2wTugZh7YGgwXjXmbfJMIxTxzXfkABx0geGN2rEom7k9L/EWD1qWs+hto63jXJ+Gi4RQWX+
EZmu9Ju6gD0g1b7FrUh1UIgDetAyS4BUYePyJ6ehnZ0n89oyjOHIGjBzDPLyvRZh0RtNEn5E+k7v
16+G1jl7AWolSbhW6c3Tm1V+hDE/0Ghx+6Qgsm1it/RWqILZVrVO3voIrVRtpye32yRzTdBCRVtP
eKG+URXJPJ5dUexhndiQG4+peCD6hZweF7lbupaFqs5lhIzGrMd0N3vgbhQek2MfqJtmko84dbgi
yGRk5m/OHKNsonwT7TUw3UUS3DBHpgO9ilKmqUaeu9+g1kc+EblLk7jmSF3SaUKPwIHiw0Ra9KqZ
Q8Hx9R0tffmi60wiga3u3Dp3rxi18fVa3N3W1FvPXjZeRxf+jza49KfsyL7aFoxrvcxvqfulFdJ7
dM2wIBh1GE+/viWWCMtDiozRiVW1jpfDINWGegQiM7O/YocIC9T55lPdcwCrQ8aPkRNdqrj2ntLB
6Y4Gw0j25PGizSjfI4VbZ8nVQ4GtEUfKvAvFmFZcxw2xsMH3tqdqrHBKn8N5+AQ9TY51zS8pTeM2
0KVSWXutGy98Dhq25tb1USmYxz7tW9j/UqztOWmI0+zkHVLu3ke54F5b2owrk4gu2RbNo9tz/2ah
htuCojpkRrcNcdYwrqzbtZYxcmrJ4eNIYqlvqcDgUHlNzSYyf9LyD2ljQQCyY8YmcXfIyK3yM8l7
6qYTY98dAUL1XcyqLi2gMgqhzEr16MdSA5PLIpGkl2Sj+ZyrvQAdzLg8M9Zq6Sd2arDwpNjWmRTN
bD908urkbUMDBhKURebx2ODDEIE8GRtbjfVdM3TdHVq1b7nMph3pdz1iiq2dSKikaF8umW08k7UU
HwhUZHxCT6mumECadLu6WTceYkhQK3cwkwNqxZmhGlryFp0QzIxVMUwfTSSFL3LR+AVBpkQOglIR
EYjIbM4e555TTiyrp5ZJvcWysYsqjtmNFSPM15sbQd5HdmyUNmby2Aqdgz760rItCV8deOKDpM7X
si8QGIVM8UrX7EmHdLGIVo69zeD+ANi6z0owik1s3uKKMwZV0addtQw7vLDYmk32JtqcKlbS1fN6
DQ9YshdT+jM3kppcv3LetCrHGhyk7akKyc3MlnHdTJqlCVMVQs62CPSbbosYAXL2jAYLDSFqXGSp
5V5LquDJzbpdM2nWNsizH6CiJ3Sa7Z4UPsY4FCrwE5YxRRrHSIJ7MPkFJk8LTRMj033Q9Q2UWdH7
WJo7PnKxCaZsXscgH8/juwtIlaVAi1ZN1/ebVlP3haVgkSSWvnKI/AMekG3TYng2+WDvs8lIDpFr
vKsAkpfutMzggD12YfItKFx763GZ4oSzB+cKBiQIi+9RdWrrLtW45DP2JdtYY9CxnhvNxO/cwNcY
sKahIZ7XMxy1M2X9WvR9+R4MXNKcY9Zc5eGeM0UMBNQvHBFihmtWHY6vy+C12arFrQCuWcddpyBg
urIhUrT7QBBFNIod18xpnI8414GT9jy8lEh7ikvXD70g+SSgcpPkgLKz2tLAVgAPmArh+RNOm5cs
MhgqVKb+PhrjU2Isc9CGSi0hzXiP5e1b0F1L0c3P3ZT/LLOYW5Dm7g4xLBJ627smYMQ5HSO9c7sC
5JHtbvDMbvVGx4eQug9aqjsHQlfQVjB4ubq0+JJCc/fkFR0QIeQ7V443h4HQyuiNZzZjRpWgjIi5
07mareYTqpr5PfiINef+aS/y8YwTHGmBM+/DgYBAJwNIwwlVrQNMxFtjntRKi8Z9KyDKq9B+sbv6
rBtswXqd3Vp6VDyKvVg5Pc+proVXp7arrYk9JZ8QmaAWfxtbo1r3ScaiUYBlGp8tKy93GdjjVbl0
cXEYHTmei7MknBF/A885wWj2PlCBbwcxh6a8OgqN7OyideYzrl4yW4kDWHtSm05DrObTSMY4ArXi
PDtkrdFBfslkeMvCPv1w+p8dPOzXwl6wmTApHGNcugga7HEzVRvTm3rIvmz2GJDuYCjSIdLN8eig
bscM/S4yOJ62ZqGS0J3wIhC/rjQIEz7kPEwbYIPXDoe0B5NREKfsMVllZaT2IUbwbZF3MXpgIOWx
2c4+J+AWINAFht7ilHzyUInsS5OiotBpTkLv8XDGM1J0OU+heNyJ9rEekv7qxdKjozFchdkad/A1
r0klCopvL3+ipNzmlRHv7S6RC9MJGS4MxIOl8ksyx/l32lAfRQJltUrodAGbP1ukAPpLFlGVSJxo
kEGk48gVew+oRw5y3H00Fm0H0hRR9wHhJc3jpFz6BxP9WsYEPqzWYG0xRBStfgkyws568yUcrXzd
MT0dmnNq3luG+kxi4THqYnqky5rmAJ6MpzSW9CPRiEdaWm69KOvvLMPp7pwehBdY8wty6YyOsqH3
dHUMdLVYo4ZrkLWbsi8MLO0P9VDKE4WF5efslWiiUaUJd35KItu9VQgaTStFxx+qe8BX0w1X6Rvy
K8nSTB0GctCBOFWEZ8tEstWQIbbOK8WiJpt6SyoEIVPR66/35USkQxSRjtA5bJo9prGUiA+xRw7t
7IKYY1/hFuhoNUzqK2+wgzUUgtj3wjY8DqGi0rHH57H1zrUubqRLf4C8xS9SNt+cxa6uMPOj69e/
V4udtp0dAJNj1R4CqzsVyjB2nqiN/QCsXfSeBc++u4ZjnFx+fcGivnBgZPMoTmVl1OwUQbbrwCEh
WA/aB2Cx2hq/Tn4PBgr3hTFFB6+G2jD31mVyAQHmhglt2i2+9F5NJ12SA+X1GV6b/Cgt7oeRvuam
T3mVNC7RwI7AbokXu+ReBtSqjgGnKuPe4Ua6TKb3qAenDifBMeePl3Tm8qB0j1o9igcoUpnIPN63
dNFSIY8Hb1qvxwywV0SKk89AD+vK0DPBREYI2WxmSmPZ0KaGwlkDcaSz7+ZEAufz1nAcd92kaqec
4RlAkMaUkqGQzdT4gul924RU+pV61MY4v5VIxJ8j78xIr9yUXg56WAJ8p72+kXDAfDAFJZYEHlcc
jsu8nSDo0KrXTYH60TbcU5UiyrUrVExz+wyho6PbwXE6bb1xP4qe9QDdZNDejUXRvZVpyZpRpNdo
nMqtoXnNC/+B+A7YGlnxraa62RAUMdGH7qK9VltMqJYRSJ9i/oSqZj00II1osyXGpoynaKtFEeV9
HQjGAMgeqlTbCpRbe9ESHs4utrGMaDqrIEv21eRe88QcTzksv1/J72cPnMSWBfFMuWNQBUfd3rTq
H6pqaN4tMrhoWtrCuKr3fbunnMExUk57YOniHFbXwFHWzqTCXajBOxEU4WkxuDlQ4k59/2qNWXJ2
lUcmXx1eMMfhUnU0KodpkTXqZbRJQe3R9JrQeINlnLmFHypkfehfImPfmPY6X4z/v75MEz22gmn4
oWyhN9LYpB5J3IqQGVlh3esA3YMSj9yCnj6Df98qrnOJuFelC7qphLcR5GF+SrL5SdMrhgsBCb9K
CHxJuffgTQa5phCbNlMl5SNuu6+B9udq0MbmIRlzvkCcwAk5POnyazahFI2l5QM3s45KUdxIJ8Os
qIDweW3t7ow2CHcYdXYeiLuX0tS+FyETNRJiw5WGfRWwUrpOyzk6V04hNn3WPk2lZpyIrkeUEgTz
m9nDKrDTir2mHm6W4ClG/Yr+b2N7cfhdOA0nTT0xWEgTft+IyBuxOxnj7KCQxeVHkMzBYxYgME/a
HVNR68Dk7K2rucXL2LNegpRkqJ66YmSbwioaqceYxTMvjLu50eaTiZfeG1Pbx09o3unWD8+y1WPk
Ja+2SSMv6pH+AFggf8aI1GcOtSMJX2v4CQs0xlnNcZqsoRUUTzjcHO7FauPlrnrQKnWerICUchf0
oJzZjDyAsVPSpgwqIJXOBd0qFt5+rUMH3M9pccK/Ym3sWeu3zWyQZpjkctcWy1KLSgg3GaVm0Hbw
U4VvhO2nZ7Y2q4iB4c9M1hj/1HfRFd9c56VBzbrVSvVZFcO8LiyHLZV9bKhB5xmqOYY8gfs8ONld
5P1oCvnMpKHcIQGJkX94+imerWtYdSAoMu++SEocfbrzRsB3sZepjPBfaP1K6wfn1DkIuJLq3hHr
PPRMupay3dh467dxbQJbtlGPMw0jFH2ecAm6BuOavAN2E6LUqIePyulwFmQaXqf8IyFK5kxfEoB0
UJ4LTHANPmPyqb3HREvXuJLow/ZQx4Nxg2Q+2IeCT5zpOM8jeZvJFO7wPzoU7kqdmRe66FAytP/B
hPbGYtDRtHBWitLE6NBH9gFDxmNqwbLAJZFD/Z1VHt6nY4X9mmSbtUgt8gcArVuw7zcJ9RV/bvqm
ZxoT4qB8iugFH8am50gbVhvkgdMF7sviWkG1Z8WluxcIGydn9uO8au5ciQya2rXd48DdD/OLMvZq
qfBbN7oPNEaNYrKSnVm5nq96+xQlwUyZEuLx1nALMKeEQRnZr02sfQUcv0+t3LimOPatTpthiRL2
OoLbU6Y3GXlgx7CRKHcKBK1hIsrDBNNikBTEVsMz5OrasPPsKWPfyUyW8Q4ARj3eyoScCmnVdxh6
izNv6ACRlNgOA2gKY9GePjmUw6F8CRNvPdXiWgyMUuaBDOuc4RsoBmDE85TjP+Wcqxz17tZajII9
infxWBy90MRaAZAcCCzw67l6/oXZ+v/NGrvEXzU5cD/b34lkfwKUATH75wsvybV/+mZTtOQZPHQ/
6un2o+my9l8zbv9v/8//+vHrtzxN6sf//PfH9zwu1jHs3vir/VdsmOkYBnSw/zNs7PVH0/7X6kcR
fmR/8XN/4MY8/R+6Q6/CEv8kjoEO+4M35tr/cIUnXNhv0kP4zEv97xhd+Q9h6lJf0ESeIP3zX3Bj
xj9sSzeESyYZKC5pif8X3Jjxe0qkQwCWR5SaCW9TUmL/luAnLS2sMhJId5yL3pCWX6SlP40OCeuJ
etca5PSMI3k8oNpbEBLLxxLh7798ZH+RdmsvQDMWibAsDt//57+p4zyXTqOwpHR1y+Ov+3PAWiLG
wCTnV+Jmyuatsr2fUuqXwsIax6SuWHtfPAYclcAqjI7jbNF0SaqkEcMyZ7oFUl65TE8I4xMuKM8Z
BQMeFwBJ0Wz7o153Sz7awalw7JiGvCeT9qdd0ha04VG3pqn5dUvJEaGjUeS1V1hwKIMjfJH5viBB
A8cR0yHg5JmPZRbbxNkUxbhJ8G7GYU1jhwBYVDLhvKXPcLVowhEI2PKODlzaeD1Y2n8IkjR+z4Rd
PjDh6gufUgjPlstF/Ze8Pa9pYiuZcndnB9bT3J8ipD/rVN+Tt0Cthj8MumuP7Cmkv4Z3XnNDzk0D
71+wsijaHSvEyPuW6eKgx38gB/9EHPxTdvHvwYTLmzMNW+i6cAxT2L+9udTlJDHSpd+5egcUViEr
LrqtK6IvY3Cf6G1FvjGzKePQPlIo0oIPtae/v6O8v7ih+IBs4nI9SVjkb9GnkjsD/HPiwr/GaZkO
uCeZ5/e1/mrV6XWIyYyMcXQVQJb/QzzhX1wZahP+bKiSAkHTb49TzWFJH5kf7kwZcaTIseo24+vo
jvDiskr63KCrv/9bWSR+f3g8VgPP87BZOiiM/nwviCA1Kk59cmeD+AGyDOeLltkNZdvX37/QX3yo
ZHY7BuBEej7O71hCW5v5pJenFHvdV4EhIdeSn3SHT71KvqdmcY2VcbDE/d+/qvEXi4NnOL9IjRaB
Bfpvfx8ArrKUjSWh3MgvQ5p087JjOKln0iHB1BI5SCcun53MHxNn//cvLllm/+3DFeSMmkSpOhYh
cX/+cGPDtWZIsHJnRfKOpwyuuDIrdF4wFBu01gsJFfPeWmaeterHxbXewmisdQKXn+OYBh24+20o
rKWKQrmWjq84J1qfUTtS0eXfo1UiYVmn25Kkbr3DnmppXbWOkK8z8Dyg1ah2Sc94J/LoKVC31k48
0OGwYK/2se3D34jw6wyvs0YMgXKsT5mrO80yABK0nCAdI0W1sAzpHUJ5AzM6x0gh96EHSDAfNTzB
KSZJjskre7Kqna7jCxVj/lnCTlrRc8WFWc1XOoliQxAFkjLG+fbE9LRYAhUSc2YCGbNYlkW1DhUB
Iw7NYR+p2WoKlqANgb/XsY1vJE7RwbBG1GSgbv7DdVoC5//tOtmgOT2hW+6/P3ZDEaMcmmjqhE76
E3gmohjgQ3Fon/LR2eeivzqd8+ZO6bulZz9xgKKhG/fkDB2ntLx2XnYuS3WlrcYs2zG2LX03bwhf
Yu+HCAFw4tYyIGKniWxQ/Qw2Jabrzz3/ehLWnZonpF+yuP79zfeXd77H/m55htRtVJZ/vvnqZLIK
O4B1NFfl0UgCH0x74jt1d1/N6R0K43gKWO4tg8hpTrJ//+rLL//znkxyMIUHC5JrO/925zNpagYO
78y+yupJlvKqeem1Us5TXebvTqFfIhU2/2HxZB0B5fpvLyt04xdh1USY+tvKXS39IBSNPHAe4fVN
3lwWHQBvRIfumL/X3vDa1PAsB+TaXA+j8idNxnsBP94ygjs9pH0ecCguJ3y9RKpcMHxwv591zS0Y
OVcMPkO2ZsfVVybKvsZ0GWS7i/JO0rEbCarXLBI4hwlP2YCgRXNJsQwRqK/Adh2JsntqG7FOEXoh
D4N1qDq4TW3Ycd6iadtVg/R1VxFHmbzl+sjxZCrPAWAA07Gf4Pntki7+mfcE1mGyZgZe9zd7rFZ5
kuKvyDHuVIXmV83NaT1UH4xvMv0r0dDUa1s0dNuuY4Vg1kxXgBvViw6tVTY7Hd3iusz2ZVHvMq/8
BmBp0ymdcX9eCE6Vg+/SgFmqHsMhSbCG52whiERyVZ1bcLsIo9g0INhhAx8/M0ek69lVZ2yI5GgM
tCioch6qwXldKplajaTF1hlJWxZ7uDdEdORfxQAvLtbzu0wRUxqYH+CWet8oqvdSaZ8hAGpUcXtg
nAfi0hghjT9613SIZ0EApIf0pNFsDKv+G3KIFUMXsFxOfs4HBqejmLOViPL3wQO6PK0qYOZ48oN1
YFmbsulf8x7TRYjFoy1KULlYb5si+wnQZmtE3aYbCyAXsFe5nnaWf81J9+gtiRyoC1bDxKCi5NVI
QclW6El8oyWX1rSyFyY+lZ+1Fyb5Jv8u+zn3xSsInx09i41BAiaGTtLTYkYXdm2sm4RRVRFjAYkn
QgwD9ykYWU+Es4YICU6LTuNUj+4a4zCAwkz7RidjH4YsIDSH4azV3Eo51FsBSYIQZflhVHDTC0pS
HH/tJ6S+LQsz0qVAh0aobHqpT2PTPmAKScA9KZymACUJwtBpSBQoKOQTxBFUyaGHVnxIvxqZvOQN
A1XdKnEwwtE1dejqSc1PtBmq/nj6rk1oDJruGI7OetTmJUKiwiK8kH/ABxGcwnVyK+8aTmg45qHc
toSg0FWtMeN6y8yNR6G0MfiRj8OFWrQwUeO8spDGm5Zv6RR3F+Ns9wh6jITRSdpCJLCtH1FO5I9h
s2/EOs+v6DXkjTD/Bid5S9m3ePYYphlFtGd0TCCIjRfXdfdV6QHMwae6Em34vNwxBjNQs4HnE0v5
Wg6LS6eTOgA+ne6llp+kRnCAmmS/sQPG8cox98DYCbWv2lcdoNB6kDNS7RTtp4dDcQmOrQFfAC2w
feJVxlUtlubTFH7XTHRoHlWLb8YekyeVnrRkXAvaKVDWIlT6y47KCr5KpeeiP6YMN/tDUl3c9HGo
rM8mspZJTIA/beyxVWW7pMC2ptUQ+Gvb/WGR2dLWHF30zHioE56mLOfJMRA24Sim1xpwA1NqRjRV
Bx55mwdJqavTUuV31sirCUqKwCTYWFrbCugOP8uEJoybykdsgqsFXipjZQ+Rwkpp6iV2GszmJq/v
qeqK3wRCFRVezo0cFcNrKuIvujtXJtj8UXp+7Rt11kIdszdHtKFAZN4S/VgfMExNu6yAo9NH80Ei
DV7ZToHtE4ohXKPIr1oc2rgC96WuEdbQ0Eof43rD20j4owVCnD/21pw2F4/OkhiRq5PDA+kE1Qlm
8rca+CshE9qnUlwZuM+sf97g17Dn+YHhtbNtw7ddC3G6glKA12nVJ8NRDTkSOnSM0BoxmRv1y1hU
1W5OSw4K06s58igyhW5WCBd3Pf1eTlDI2sIS0RQPyaoVQEdUz/W2VL8d0vKnV3c2fMaW4X0PUVl3
SCksJ/wvSGu/1TV7SoC2bEXw37uDjEK3G20lLPqjWr8YH8ZbnsfAF+Z1BfRgX7gNp6FEPGkhPh74
t8GwrFINX8j75lDrJl+OBQZk8BoKm/5gl9mXIjlhNYyqXIlObX/dJGxMA2uAdVONzgTT2uHIBqnk
7NATzEgqehfDbPLAMYkpfDghfnDMO9BJ29qqNpqRny2vbXzvIGbrzszLq4PoEnEhfHvkjfuS1rZu
6ncgcw8ire9JxaDXTys5ZjXtBm+Tpkm10mf54qn8AS3gavKye30wjIsSWJYmBkWHsi+ZsJb0MCEJ
P2qYq9eGUkwCQrvxTUIi1+NovBbl0sNkfphm483yio/JjN4KbH74lRCLJ3QyNcG0whHlR+FxA7Wt
y/ofNEeGCDf0WRoH/vxKSXGZZf81IJ8EtGBcMNi86ov6L3T6Q2HeNJTkSPHYMgdRfUC1fSTKBRDo
lNA/IzSw4MlrrPw6Vma2qiz2EvKeWEpJASDM0He4mrjw2IXIlWxQDa2CEnIq4B/8ue8dMeebX1ss
ogLkOdXMBaxmMLk4Pc2s2DcZA1tH6TV6AFzNoYbtLmHNt6xzUUT3KaOuUyYAXsCM3YtlRZfkm8Lk
4hZrJxMzp4kep2aJUBqDeprY52UiMQzIDKBCeCdsg2drviOOESmKxKrFuHkz1i6mf68+T6gM/6hg
yD7eqNAT/jzyx0ChOpIi/GiFNDHsaTjNBsniPR9FEvN32NCjAn1cqTxwV86MltGKu/tlwjDnQKUc
sM9bRyFoJgn3NFr86q4MfugtkBM3+RmaDNBVwkrrqva1H6mrHeveyIpzlPL7YozTvldjc8Gai7Ix
4lWtPH+EJ3y2rfAjpHl25RWDAcNlYOpEKhv5rteMgdvrf3F0HsuRIlEU/SIicEnCFsobqUq+tSG6
ZfDeJXz9HGYzMSZiWqqCzGfuPRcdh6s5zL6T19pZmkD0dbwHUTW59YNbW+8d39kmbQecTrgjkPoV
APbMlz4ho5YcCLmRnTzKutJvbLpB8mkV0qQmrnB+GPFmsVvNL1z1D6G34hBx211RToDCMIAabdX7
Tpa91yOzK61sEt+BlmcYc85GnTm6iR6wSrNPmKkZKZlaNb+JkZrx/+GannPddyylaQzX0JepRzRq
P9Kz7V0AIuemKj+MRktvkawfcvs9ZiR16nGqVQmSF1vTg2QCfedm9H6Lah5yo4mPNpG7TvKMpBZb
SB/rZL6gq8b+eUpN9wqCFp1Hi005Uf2jWUjulio+8k0vgP6oOKVydpYxzvux0XtUeAwEZybWtEsc
5hnlrZOxSM2Pibvqj5HeAvVHIq85WH4HBXGISnMr7fw70RIPzUIBpzf1AJ0P7xnzXY3XiIUhEKJw
G3no2Gb2WXjxd20GtlSXOyM0CJLtjQ1fws8qzehm6UOYYZnnZNoJK8Qts6v3odKP5Mppm6TXrG3n
kSoIBoGqZTxGqOvRPIk1cqDw8WSuWNuR1BTTwuvb33vWeLE195SusFNq8b6ssfPC+gmTdUx4rUic
9Bex4vG87jZT2Sg8x1NmBpPDfsHrASCS9ptgWmeqn0YbgRDG10Lv2aZ+OsqZKz4y2wgFQ/8oGoql
lBPc1FwYhBjHu9+OboqNLa1dlYXQ/2Or9yPI7dtmVveijRCaxBerTQnPKtnrzLn7MuUzymzAC+wc
ApLWIDAPFmLn5Q1rnAPtosHu6U3wiQk5M6erC/2PBQzHll2Hu9bY4pVBheXN/abCuqml4s2hsQ5U
a7xCaz3Y7vxvSR1qOqMkuX6EP92I6TJM+s/kvPSOFR6dxAbiETELKDZppQO6yAqyK/P+HFsLyKjy
jhQq2likuOVEuW30zjvjnoEBh1k0MFoNIP7Kw9dwRmQttniOUBtLouOYb3pF54HNdGsuyW5pYkJy
WYDE/FKLHN6sOBk3lgDLHzb8ax531KisTnotTs5hRCAmIXLjDk3eFbBe+e2qGuaiGV+NsTmWZnqf
ag24tCJQejSQeaDFFYN9rlFeS+AtloWDDhHcbXEU/oow20Wd9jILl6inTvnaun/2avO7WbXmmRle
0HBKEs5wyPcsILVJXJhWAYGwl7PZVMecK4US+9m1yzoo4/Aux+RlSs4yRBStuue6MYet4bJun4bP
KSL8CkPDrq2HDRUIAwYjepncMYgrWGphsrK0Xe1HNMWXprWXOAHQih4Zoz9VEmhOvqf4r1GtT48X
N35Yp880BEhtJ2RuZQfxDFLZBAeLrrfYk85MhCT4Tt9FButDMWfZhH6c0CnEoDUemHqguDUBj+Kj
6IN0aP2OlMXtOJHlRjLGCwqjZ9tw76IB7CV6DwMWAtncHnyzIbmvXMuySQNYD/wr8aK79IznlI8m
sNKBGgsNdf8hRtsJeNsYSJFpTS/loJWbDHBA449wIqSfGiXO0iFQNUuwPZHFGL4OQSgZ8etgiN20
tqyeWu5lJ3/arEX+ZMor3Ce0kAg4eIf2RI5e5+hhsBm+JTY54gZwWtkv+p7o6F1vTB/zcJgmEkoE
RqIBrawKVyoOjD+fOjM0cBSykVr/Q8uIb6NK19gZhQQ/pLGLj92Zuo42LA5jj1aBv6u0w5I8dtE4
4BGOjmPCLpK23s+YAKTIxnEv93eNYFip/inlobccqNHT9kwtEgNCpcM3u/m77kOKqXTAcpysIwzs
mltEKpuScy4Js5XdobNO7Ae4WIvibZgQp21q/Bh+t1jfdhX3+GrLD/iZMO9iGN8xZLl6oyOo8suy
+Da8Y1+TegJW+KKn9Z9wxdkv44POoAHTX31GOTX4TCDflMCr4RU8VmYWkXWg3tqRl1DTd2Fi+kYx
/9gKNWoBBim15VNjl98se/bWaLwQJwMgqWs/Uqn9a+JpX8DAcyvsBCmjSTtxkk1DmrKrx5k/dvGz
t2Bmp3RvW9K9MyYefN+kYnkIuVRLKl/aQGcKDFoUStr2kFa8rkn9aDfFetg7B2DL+765OuGik3JF
Y1/jjQUDR869Cklnoz/K5oOjFeGmXcm0szHyS6ggLtGNtwNqi2T+DR10+5k1bjOBEQYB7IluufcT
Y5XteX2xbZkN9KaqiaZNqwMp0T9di3MBniSZYzyFlmrN0zDM1zxZwoCvBENWKywaTOVBvDjyvrwX
tYniiHwNuWy43EE/TKwJmpa0QBuZOtpgp7HxzSNMTzzmTVwTUQ9qbAZV6ZaHqpvuUaLfQ9flAZ0b
qEXisZXrGLN/TEmHi7z0I22GVyPWCr8/1OAqEVboAXhl/Ad2+m4t4Vby+NiVOPdViQa/ljSEA+mN
tvF3SieBXRaZJCECXyEWlMriai+U+hri6id2WyYcNtfuABPJIefD4G3q269GpPuelzjonMRdLb0M
3xwbdCc9OfL+K9ny6aYL4ctE4ZBuXITFgWyLf5JGglD7JHCm6qehN9l5ITVYbFJDLh4db0LP73ZZ
59s5lDaW9pliQODWRNI2Uv/oC+/JXXQXvJagowglAhyJJE7gqU7BU1fSnTaTU79b9R+WDZDqTRy0
Rhl9pWUu/NjWH5UR0kOArHZI5WDiCZIFXaZuMmXCTE4BLU5K5i1fIN91Qy4UeF77a2g5mbDSPyQe
gZ+oqU5WjTfRTFTL2bkcO0Rwnj3j8udhZpa3rdGhKacDjN3f8QqKjYe3Kpb9p/c1h898WMu+n8YN
3KKv4cnIFyZIEed7S6YlwpcPzKOV36Hv8buppNubPKguVvkAnPwWGsS8uh7UrBa5k0Cw86qX7a7X
LSsgKWEIxsjlsm020mj4SPCx8xPB6uL+/Rjy7G7FiGEsaX0mS7Uvy4VQFOLdlDL/mh2ChzIrj2sG
AF1Od5BzR8BjnKNHho0A++o8lI2GgMO7N8CPGp0sOqsP76MH3hSxYbm35uQDpS3ixTYCiKTr72n1
QfzvGhtJP8cGiTXmdTSz+cQdsk0d1IyzC4KfgImfvEeKDZeIxrmz6Hj16Fg9RZV1xWaHgw8keBBl
8jNBbxjUpfcCzUVcpoobK531g7lVkC2CeHG1nQOGMuhhNM0spffkCdlnE27ICpw8jspCcaypO4hT
dEYZ3rhE33oKAjXDybvHHz2ISdvpsqr3TEcDIizDPd7meBM2OQ4NBPO1wVs2udyY0Dfj7Yz6xwew
anPMkS9B8wsCKXQJFM3KbqM34Z4VFkazVMcFFccoAlX+Gg+3NAZQpA1Fjwukybe55zQ0IxlHgyq9
gCUwuCvd/ZWZflVWS+1bu18mMTJvPXpb3+GY37pMHv0R2aSPzrTawRITAXOYK5Tc5ljl0ScuMbHF
xcbDYS4XU6250DYL4hD/xpC688YejHqD0Cs8l7p+wVI1n6nr3WMnewSm5V9WQQdR1u5rgxLW0BH5
5bqbBBlj+WODPQGTgxYdSNkGWzPu58IGuUxuAY0EcwX8IzsyfvgD9ETfTEbkvuBJ/Yz0bh1DlhJ6
bo1MxkgASyCKOAzK+ibkPF/le1dL7x8QkI7gERd9/E6m1tyl0g23C9EuGMAR88ar4ZRnowubS0Kj
SyNYHOwWQxXnMI1qmXzxPTLZzN/1cGBWLEB4aYhHs1xIdLTmd8fWY7KJ/43HnkAeqigFCZPIrNYC
8h1pMigqAg2lpTd7AKTXlfwxhnsICR1+c3eHEePVxIV+kgoqgYNAzufjW0vofTtAWWw6B3sNzcLq
CcXtNJIbQpyVhlAYWsnT/wUBdtcXHXPLiefm11kSKtiWrQNzKxYGxcAURmBoZBKXixGXatdfTATW
kDyg5BB9bZHqPRV4iUJbxAGsMb+B30gEBACGTHwarL4OkfXX7umbY2C7pVmEUCGQzSnG/K1BVsLa
+2lG9Wdw+o90ybZlCIM06bLLJNsP0+1fU13gSk0KoMLiA/Rl5neKgWxI3PBm6CsyIPqI25XAFSHZ
d5aVlm1NLhDmpc/xQLMOenLmujyqkmjhuR6eJmWDtRiy91WFt50dwofiUjtQajarGnFeRnNPSJYz
OVcWgCwySANbLPs3xM96ZuR9cXgddixLUC5m4meaoxcno5qRCZ5MgFdejS4I7wcE9KDL+paRdPyP
ZfpOFehNytbScAcw+0LNQN5enj5PQGhZuaKZTNLyTx5m3yHcbZhI2FNlUl6b6jyaaKVnKsJDaTPs
LLHCBawu/zayezVMnVQmWz8yg8ZjgYlybp15L1SE8Y7HscOSKx7RqhMjWxabuIgPjd2/Loun7xOy
tJEFbSywmoGmuRQctjiCbJ/p+NsfvGVJYDBo3bLAonLs+b1RlCFnI82p1ecbCerEs6Cbd6XiokN6
qXLOX0JxDOQxz14yPep5fcMbPuwIATYAro1QW+Eb+EOy5kNZHSJjqzgWRoV0V3uyTEBilhvehrQs
t2RoZTN74CHstA3zi1scu9O+S6mOeDm+CJ81nkpKqLlJ3QAWpbZDjHhSgmgNPWnfC2OLE2zkN2x/
qwHqGkgNXNz/siYdCeLkrW7k6nhz7X82E5PALvY85/hcEgkmtaOem9m1DFS9wjXfyRrGvauJHkcU
PFYFZNMl3srSma96ov4YqACOzWSS+2rvpoIDXDLe91Ox1qDK1HdRgYcmjcL3NrWyoE343znp8kcj
d4doecTffGtMBY0L3+PNGvH8WEbsnV0PJKu2WHKvAKholVpH6FyxKipzHL5s2LyP/BmHdnTmDX2R
KN25eP8JG+gCJgFabRCZflw54hhNcPZy3eDN4fTOGcUyFtIh8qhXvakRSOWUDhl86opUVw7G8tDa
ajg0kdL3qdnuRfpSycn+IDSLO9YgXisEX5Z1+aepW/9Y1SjWO2nnW170RmjNs+dFj23sIL0MJ0zj
I5PIJifNGgaHIWxYR7ZJku2v542vtdTAFNRM7BVaYyOsk20zOL8piai+VXpyY2Tl52RnginAioFn
MRoPQu4JFepAcbWs3bZ0niznOuxa6VwyOxXupl1Ytc5hyCo1G9ShJu+EF8TLdOmTawwSZgH1iVMD
sUeF+2OubqOjODGmIWEz3j4Dg0cmzpgiyRnzon045WJm5oCKkogYuf+yKZJ3tK8p6wuB6Hn6YDb/
AM7jJJz/3XzedQHqANCPGYlDh+b1jbXXm+6LtA8G0jLtuASl9DFQ3BYGAvwPUZzmpLmuAtQSShbX
D2PjpXkPOQP3LsMkvBA7AY3daQy2XgPjlLKFtk5Zvp3M7tvpFhNLOvSUjF7EIF9+08XOhtcKzIEJ
8bIDlgHOp87Hf//TZmesf4zNtW3CyjsPzexKWsVDXyTp3sQ6DPP3JfOY563z9oeImIi+Xz9WoWtB
FXnfXZUsJA68ONO4q+F6MZ/M3rV4Bg9gEOTYODkGjfsATyvIylZdGKRyvloRF+mwL+QICGviO5zC
6TiOGE7cbvwt65KvMS54TD39gUexerVdltYl4W0CayJDinmD8hWwcM9T22Y6fbLTvJeW+JoH9d5E
5hA0Q/kW1aPm91PxyMWcbVli3bKRzjKWYiUWcnPXjqmCviWYa736Ug3uayG+gLJm28neunF5N0xa
CnLh6fhKqwUxu6M0Y8PTk9qmjy89aU3MlZenrmRg6CBxIZJrIVzCsgN9KelNGCxG2bZef0a7rdaw
Dty25IW+CAGYeJHttozFWz+CDEyRVLc64FilYRuzWSCc+4LVvhV2n8IW3xRTZMtl41tozG+0ne5Y
uBsrdTXWiBCMJjv9awAzMOLw3S6AfHSZeNTs+AQ9dF9QYWAI4jqrOFzwVHf7ZnmclTpORodrWiYf
LnS1jAEAUL6KDiY/DnGJeZGph10v2Y4Fzsq7awaamMUm/Kp6qSt+YZLnX4lye3RDNO12Du66CQFT
6Ozr6orFpqTT5KG4zV79OSUCju7wDjksmEo3gnHs7FWnn2AdkxgBSUU6oKqHltRuNgEVvFrdMi9x
YxIKY1U7O/W+42nYyYG9vkj/t5QN9LEtDWatGpQOoDtyzX4F9AQou6auVh1GoaZsPvQeZpCFwlPM
DNUxGH7qAKvbbv4s8umTy3bFGWCiSsl/nU3sVDhQvotwuKayhCkvDigKHktr+WwgKPMIF1BgmcmY
aWLsk+6hxZHv08bZ20LrzorYSz9FsLEZyA/za/wOTAGeMZMIX6sRVxa51R5BjPNr9CVRMYKqjRKt
SZEtuIC+/I5FpDT16bAK/yIhNHIuIugJ9j3q5oRc8opWNJn/6hExE2EbzAzJG80+aullRCOAvFuw
uC1+Rz6SIwBbDBfocqnmXCw3IdOiJEdSNVpMrorW8Y08/nJSE9VDy11RDo6fi+YKAlQxOgfeOAI2
IX905sFgexnr5avQOT87EMibsSx+HCcMClmCwB1Lezsm7DP7kttkYZ4bsIFZSSHDt9262LDgQHYk
SKgF1AKkf0LrCuB1IR07cgtyIeWlTVnSVA3Xdk11lWFYNUr54EAkagfvrAbzXqe7PGWPJ0D9gPu5
s8wR/qy3n10FOEFC7tKzZs2AC+/wAyxhP/SzOJriRQnnnWXQuIsilO0hS7pgCilJTXXqhkydXFOd
Ix2PbXHNM0mGLOvSbUiIx4zixIcOa/rhOJOvUv6L8Xa1McofL13emRC+TtRMuHEP5cL3LSYYuyuv
b7TvGfnuz4P6M8cExlZjd3NmRuCwK5hyh8WeLaBzSFrtwQrTzzHWxhNELa3xJOHLUYBX4rcegftk
wGkWHSxIaL2YUzHhSMMkhkSPc2xFF+n4NmCxizUpo2nxrhCWGE8rpjTjDKLYNtWzrudnzxkfjYky
lUS6QOt0PmFgUM5b3vTjyieHQkKdHq4LrXZ15epOSWIBCiUUSPnewIWzTRxcAdUa/JGTXAzeKPdl
P8FYcpn8jpTgJRa1EFsA2BOu21pSh2Y5KyCMG0uP0kHLYTKO1ryH3Hm17BTD09D8yCmlnhwA+KYS
3+ZSF35aLA9O1T6Yw8gykCFP33Dtx22x68BDbN0cVj5RhMcSW3I20oKYDHL8Lu52gI5e9ElgZS3H
N1yhyQVeZrKBdnuz1N6Ap9UC+oNp82VGbnt0Q69COzG9gldAWNPS9HjyILFbEIGCZSlMaPR68Au1
gURGlG+yi+4kS3uBJfVt1ruYP9HT8kmzYi+tX61ZH81lfkbb+4PIz+JgqN1trwC5knoLT9jYkT/5
d54UUg0g/rkRv7gzhYORsbMbFLJvgqY+l4GryEnCt5A8k6rSz6ZQz4lMl30WRgeCHkCxGTO6kVYg
uAp3TiGqA+hLrOdvRHP5xczRFYafS4trpqhjdMsJ6cRJFG2jQT62hvlG9CSQnZyrJgstHOipYC6L
P9eHZEYaEnMB2LzWNmwqZEONRdW0yUpeeMvi+ZMUM35V566f4YriNSEolkyh54wZN7PXdVewPOUm
KwdMOJfIQzpj9uDxR9feTGxtN55JIl4fP8AdXDOCl5y0XbQZxoDajSc+c7VkY2jyt8xQVyZWHUDP
0HetVtOHIyEwewjCZLgQmGa38Z7r5QlLUsMYRgay4WefQO8ZTYdLi4d2FEfaGLlF8P5RaNFT4VTv
UuSUEpPB1jcHmhYCWMKpWZMKupy9FGTsEEkMLjMpwZ5cfdXdhe2W/sDI84zShPYkq7aFA8fyty09
Hj7JKEBVW+ShhGu35AqtgXUpC3XwX1xiE8slawRm3koed8aQqCZqUuGmomVn5xBCF2Hro2cfPzyW
yRDGLiQ9fLeFzM7S+tvbah/28Z0o2PsKPBEYIduSc9LEDxzIYtwWslAMslWyybGbszFYKD0dCHE2
CYLNEr5VAqhfhNpXt5naYkT4LQTQzrm49Sp+VR3AcAs60aZsrtnQbQFFBr220YnOQ8lCHnGrk1QB
AzBzuYLtAvEMHQgj2l99IaLI6cwHSq+9RviOzwWL+XyJiUcdGW8uddCmbI7kB2DabeuhRJ109qx1
fZr705IXn0PDp5lF1d9EJ83dUM2201O4mt18G3TjqY7al6hgr5lo4zllzj3BrWtFHe9ifa0NOY0h
NRhsj2fmcWFLykYUl881FvopxB+qGozyJiQIH2nh8zJPf+dBK9CvoCQJ6/5WF+09Ma33IfL2xcKl
QmAmbelYbl3DeFxwbxV5N/u9cG6KEY/PvNE3w1UQNOnbPEKFYI5hwj6CpYu1WC1i7dMUozMTmYH4
TRCoSbQxdgE1gfLwqMfWSOOaoRjwgGPBPJKU6vxbTi2fXUzqxVhHT20x5TDnNG+n5X8YZLGl7K6p
Jf5mOZssozHKY8+m20gycc6d8ieqyzNd6t/Qra8V7i4jpTAwuXKlQ5HvJn96kv1U8zpN81nqNXtm
Ue5zvaQ1LyqkbXv0EYTp9v27QOIUhIxAjEJ7WHT7r6TQttObHuv9WY/7X8V5GBAx8DVY/1yG2hu3
tRBExyNzqdHYqsmm6dOTEOEFySGeJj8G7IGzfehg+oW1JUlHKyY6HnU0dGNPx2hvtfvc0hhXE3y7
ZYU+Z/LPbIBKRH4YkfdpLTth5gD6u5ZExPRvnlI+ujo6Cuko5jR3x57hnT87zC3ZnFM7TkOHEdMO
RGtGL2ZD7qiuebeE5So4HYaGqQmRMkfaobNIRVa4Uwtm8dp7y4rxn9YT483HeB69JtpWobhxiuEE
tew3xf7xiH/uZJn010SpDLDpwq1jNe/5PIYHEEfvdl7DRpl4YiOgMQavUwqGN+/CKEg868iHql3S
evUYQZzqTCJLCDmjFkLPC4ViiwP+FcML2WGRejVI4UTbqkgOnAj40M5LbzcvYJ3IZvKKh1bbFXZu
nEuO3qqxXtHvYCvuMhpak8VgnZ7mvMmOyMaeYTwyLLd5XRGl4KZGPmXjCj1py3tXFKsgOqiKmx52
OTDHKiHUXXmo0KSxwTpOHDN/Yq2mfTzQXycqfyDj6Kcp9B/F5jI00DSXcEsq4wgLPp4RE2aei241
KopdQwxigF0XGYOzKijgq2sxke2tMdybKn0yOCyaAR5mljD9cLqdlcsb3d6HGuHF43E7aWV1wokP
IbhhcUscTlU7RGz1DbGrxknFjFiW5jGEYs+FBsA+N2jz0Cby+cwf+cpoZ1T9Hvd0Ft7ibOckEDPd
NJqjBtRk9pDReVdwm6GEadeBQQ6xjbGaaNu975V0X3jygTQL6KfeU+N0F4BxmzAtn6ucKj7DGhoL
j2+oDOFPeOF1FDazM/alY2+ofRSzyRiSsxaWC1MH/Nvl+JI0PCOjw3wJFoy0iRmZlnZPwTuzLZBD
IBNUuFlp/XVtAnRQclHfxgzudefb9eA5oOLjgDAsphfkEOZxqPtdJx7TbqEZZTjRMb/zqw7EsWrM
BBnQrk3cYX1BAjHM2Vu4EvxMR2aHQiJPaZwPqv76mQl8Asz8SHrUOgbUj0yXmoBtB4Zbk6FGFD8y
kinOObSbHYeVvidn7WBnvfYUA515BgB+iG1a4xz9+yF06JlYeW9Bpkk23jl7tJiPLOeXO8Ftf4mn
5nXJPePiVpL9EKBrhAwmvu71LyqXxbEKQ4witnd1q8G7puZwqkp4Kem0/GI7TI5tTSDQOJn/XMqw
M4UbkVPatGw9AZqNGkyjPjCijYZ37UUxT31kw3b10sxeRYJbbbZvGdfirqmjGQ7/Sh5wxHufZ0Q8
FdVyideYmQW9XpDmFRNDK77r+Z9lyJBJuwrQY7FsuFq9ne0khZ+YOYomIrnII1kDZ5dvJ7x7dvjZ
m315cvJ4K9rsHukenU37BRyHTkiPEbGMK2kindDAwEBeYoNBazZCNslCGdRErCBAJv6KIPN2Zleq
Z9BNMgGHzY7SAA4nTJFoSC6Fy0SboukYG/YNoQIudL4GRq3VS6oxAGVEbm/JrTy55YvXcTrzMfyB
lBdvi1mxEwROHZVRhw6+fI/1W0izsSlI0z0xnNqQpkx6ikr/KoPV1jwa0PAS568qUAahx4VZVxNQ
yWl1NdNUPtqjeOpRJkZl/2Dof+KGs7bRTRmM8EHQMHHujPUJMEW50ZEcBy1dPssErsZKZ3w1VPmn
TaGbxFzICPTl1nERT5czwMbQ2clicDbQKBoQgYpki+VZoCcJhGY+TUY48HOGGWBkHDe4DohAm/tk
r7zwwqFMR439kCaNUWdRI9jP2Kn2kj8rlqwdgcatKyvv1esM49KKsj/mo7YXwMh3pj29TU2Ggtxk
U61HcqTcF4idHLoZqLMIS+eOnAKSc7ocGmqWb81yMTbpMhBRYGN06IRusQtDnR5nET+RDnd0+GMr
1GYm9VNZMSfvqQ+3KuyOLY6koBZHZpvF2RDNZbSW5STWmRv2yYsB4IGNIrORVeAF1GkLHIhsvCUs
dhItyw32IhUi6rxU8RNNgwfpkeRmboEhm3dzMnqXLluAjDOINIdDPPObx4NV7FHGkGIZsxEK1XM3
rfF5JQnA3XE0qS46gDXMD6ejvRAlr4YjMSh/01kRmj1hTynN+t7mMxfvUByKFfDZYjD084V87ZJt
l+1NrzjNmPM4GcwfXO2c+EWzm/CVa/oKJ47TXTspWh/Lg1bFscXIqxO7kOW1zyeNMCrjlFTdgTEw
Ex6FIAe7aIpKSKcUG4AgL4m2dXJweDMZNHb9E7JB2hfrLtJMhrunpoJHBZoPIRRYyziVuCOzzWjb
5VFv4i8RN8V1jdDshzk5SpNWAtxgum1777iwzz0sBPXtk2r61w72pl7MV93InlL2AnspmPg1abUe
2fnZKB3meF1EAWD/S/txkwoba5tuMg8BPMyNnd7xewQOomB0SZ/2JBj+3TPNw36SXUBsc/ihYwzt
9on+hQLXhuyplejAbdBEI8kudrlfiulBozcGc/VIK15B8pM2winOWf3IwBXFkE380ZjohGDNl3yC
aO12S7ZxvPaEWN04LuorJlNlbmrOlA5XRyaz57xheelyUpMSQEFaL0+mXSUBSzvkfgAIOjHf2N9v
bTtB0zU9zpgsqQ7Kk3DzWycX1jYmrD+z4oDTrFlsmcISYZerbGN3au+I6AyiVl5cnHHbkrAkpA7p
r2pxNYRWq/zKxQta/nJiJkeXjzZF1ydIIVBKRyPWvVmKd4yko7dlrK+eG+q3vSmZrkaj88a5vi8H
LQucWcabBIMk1+h2StA5xrHd7hkAPUptfCelBhrFOJ4g3D20k/tmk+JOeb3qchekksQg4OJWyNBo
97ct6V14uj/F0m9sdim7AQMYI5XfIiu6HQ5C4SuAVejtkV0oLz+yQEe/W7nZbp5Xm+lwiFwm4quV
KM6ImCRLvdlmTvhbTPHvWkFPOZ0igmtYGAJRVxg1m3xOqdoHqP8pdfKyaA9VZX4siPnd1oN5g1wD
jyh7Inb6NsKu9FGs8qLBNI6hMTVn9NY4PmNyB4qrYYmZfEToSKanLsAt/SrLkldh5cy5o0ejAC9i
2t47udG+skjUjUrCeBZnTdYafEtvcaL2qmIJb7mYfH5INzJ9gOIi8JaPtmMv0kIvQfZiEslYzY/Y
iMNTaFlPUKNug4H9tMjkhz6acFoYt1gdolYzKrSjZcmHObQbHiKCYwwNIVXLxLhn/Tk2/d0yvOkC
ZuzeZ13NLtJdbgWa15uZZl892sDT///koqEiCXqBn/x/TVch/h5sgcEP6fE+tTSe0Vp+zLj1Tv9D
qlf63iGMp5kESt6yxUMEXck5vUQgvNG2dUiZes89pW4YXwcjnYKh3YQyTh6ddaRpYuP+iledpj6e
jDWtvO5oe6COK6RrpD7jxLFhY4r2ijnjNenTz86l2mGgVOZo3H9KvX+bhkL/juCuqEZvnjj6gen0
E3m8FsuHwUDA261/MZoHvQrzy9BEDxQi8pBrFHxW7b2C5fVFvQwX8n6HS2RG1yTrynPd9nCytdw6
dSV8A5Wy6FriGqJNf66rNPVDN2M3o54nmxhEq80cVLrlHtkmoEIBuHbqSXZLmenASUUgV7lF6Mt1
SgqXj3nLTHEBYn1MrKtdJG86CVEVIlfD+SYFs7yCtvLztmTwxr6qG8yj7AhHnSpDY8WTxFsY9j+L
TP9Vbn/KCNKR7JRvowXAn0jCTY/Da+Ma9l4DYyjhmudO/hCjIBEurB+vWJWmk8VLBfMGTN1nAzC4
dErw9SiwQkVlM6uB9XuG9gZwSfqw5MbA2jm+Rw0blWbgrnWlk7/q48KWRpQaBSXbsLRl6k5lk1Fv
LfFtaKDFGW79UTlmemZmFBI4bdYggb00AM4+/E3T8mC0TfLgzOJdXZ3Ivsq1fDRe8bo9L56580Zm
m87cwpqQb31tLBu3Hm4IqQ6pZj+bIUqR2qGkWJr6te/se2zGCHpitW+b8lCXXIdCBZNnnVHRaH4c
oX2o8pIRjhqCZSk+XSM9cw9OSDmtt5gZX1Dr8Niisis2NBIs5kmzDYlKNQsEMey76rnfI2ajeeDD
5JjYhBYBOsi++IlhKSEQtTgWxMPaLSQ8ekHnVSf0USwzTf2YrilRAhvTTpH0jqgsRlcPYMzdGln2
XJkGnz8lZzkwVFBm8eS4CK0mWmGgUR9Jmpzh60jEPCO4OedXoVm2eCEyNH6H0kLpIaL1TYu0K6Fh
QDc0+6IAbfjpWD4uU+IF7jjWt3rOsiAd06+x5QkIMBg1R5bbkQeZAxavpeGtjoZQC0TxH3Vnshw5
kibpd5k7SmDY7TBz8H2nO+lcLxCSEcS+73j6/ixqDtVZPSnSlxaZQ1JSMjJIdydgMPtV9dPy3Uzw
QDS96dODw767mxDyGrRtnCXahbojZ4/EnKadTqYLC1TjAPAZCk4YlEnRk/PSYIx/02Asrea5rA8G
aqFXp5fSoAm2nyx6o6mvW6bWDSKFh3kLk2QmrNNQOgcMcDb98vV3yK2yYs+LJ4s10g/ClgEPTvF5
vhWxh57iEofJuOTWqR6AYMJ8LqQXr3WBMt4MV36tD06DVQRt/ITA9wTOVO4aC8DXyGULgglNMh+1
o5kIjwzue1iY30PHSg3aXb+IvkYhn9hwcIY480ybH47Y/caVrVlvnTV+VoFSV3wNdh563oniUfjh
3ju7PO8z5l8GvzL2I/W/25A1+0T8JVyNgyOxL9nHgftlhSnxOXSxS6ceWGBa7ZBZuIt8ytv8Mli2
Br0Y+qDvSmuinCenEcAjNy07XeJv0dvbBKplM6PHsA8CYjhNDdcl+FKCityLnngmw0QEhwmJTSXD
CcYEDHAzvQWk8VcNMDxzHvStr0/kGpGyurrYUIDprOoMr3xltCOPTtw5TYTdzHc5yZr09G1bzf/k
lNfTGYnmE/ZeeAH7QfNngzAq5+7GxpSphA1Gr2fCW/LwAefZHXwhsbvVcBHcRhy9IpSrLoyvblQy
1xQNSJiZxp1saeludCkozFnohZc/Jq57ovaAUjTRTUCkMIwbMz0nowIkzzDCGb+zkfgnd93Jj2lm
FtwIHF9ZezQ0UMLlo7Ti1ZD5zVEPBhPQpTaskrkwKbVi7Epgp3t0Yvsk2PwsKMyegAs6+tlO9d8O
Lv2DT3nY2kq1d5tjyiVm70qyeeAcUU8Hy65ZoroVyDwgpz7dme28s4IqOCBjF6R3Mx+hkHG3TkfG
2cuq/mzJith8t493pW/FD01VYbIKt2FBbBVNvzvULo0RruUfxoklh9CGtwIOiLVGUNjeljmAS8ne
XDLUWiR1k1708l0ATz2h2FeHgSCQ7ChvtSOfBoc5PcaBvGmO3p9c0dwqLO77NBPsD2BftxEdd2PF
I4c9aJj76Xvt6dwtWf1Auwv78TZZpbJHIxhEf2pF8j4ShdsLP9TXpo4K32CnWkE8TVY6zlY6zeZD
a7Ez8gv3iJOPoonCSvbJb+a+IW5U1VIZpk/UZnqBODREmjl24tMgDIpJqZY/Nfnlh8TgaaSBQ5yz
5B3r9qeVmulpnCZGUlTptLMYriX1O6uBmgD4YS3adxKfRZAQYQp4ek9TxjkkCiCopfWmoeJhgXo4
HXRHP9JhjkmV7D8nRxjvpkmSiIa4nk0HyxBcJlDlXUlHpdHFO6tjgW2i5FJNXBGJq20CvIRYO8W5
UD5hP3PrrdFNRNisFy1B0EmraCeN4UBpW3r02+a9bWGJjCXjBuSXsybFzpkMYljN82BMYsWyTM1b
lpzscfywae11TQMvawkcmd7ra8hpcMFoVcdLX17n+otdKOPcCeNX6OBCjW2uAzhKbevg1i+HN2zU
HIer+Knq80eRzTzbjBiFEflEJsQBopBHA4zUfqKYreVJWonBPjIsWPSkyD8G3frpHNvZ1NXAPoHt
VH9x8Jaq4fARN8q76dLRG2PK0PnwwmzaWA3CuOHxegeX4GoT/NDlsyPtw7MM8IHXcKJG43gvS+cO
NejSxsnKhHe96HGgMa51RjpK2LJ0TfXLSUgI56L4xWCQQmJ7Yyc0U+huTVOcTS1UtLJoX1saNCWv
qQ9VfmB2bLHkQRtVyLSeyRWS5uwbsKalDT4Qgfalt9TdtfI5lF65qTAhDwkpFs3HggdjEjRsQ5qn
rLh2jPBa4VDtCeEsYnIcs209GPb83hPRC8zoxyrN29AOi7J2PsIU84Wc3LtDWIXSwEez8MmsR3RT
URlfoymibNHkKfAFtM2XsM7UHD7EAPQXueRPm3L4ms3iFs7Fh8JeaDWzq4ZG+RoMc6/KeVqAsLOk
sWpw9iRv37wppufIcBM8L/49svEDQQzsO6rnaIajqNmZbhxnPLs/cX/udd2nNLRe2TWSkp2CZktS
la5nVcKdjk0XCud0sirfWbVCsxaxRkrANBzGK0P75g1D8OeqMWa85yM08KG+eyg0M27I0oLEI6bo
QPhll5DQYmTkosbgiq66ds1ZDBCoTRFVWMwjjpg1hkSeF34ERqFiDKFhiQ05GuRoQiuYhh7lAnRA
sAO6JuHLWM+kOzuC5GU2404gmLnQJP1EekrtwEDCQD65RUsnrY0Y2ySWwgx4Ty606D2FyFxugkhY
bt9gS1w828YJqDOVozq0XEN8EMFAEtwJ7qLuKrSvkp/gHYxZe/AMZeKEQqNzRgXc82Eh8ZMbmWck
bxN1gx6sBY+3gGNdu82iR0gxJ0tzxb6e45ANdwcL2BvCW1vLZR9BF6hyZ8Jf1qacgw2Im3PxDCIl
uzJKgs2uHpycBVFRLkyxrlpj4ooIO43G+7naAMz4qXWG+3A/Ho24YkfmamxS40+nx1NglPTPT3lK
CWs/Wnt2PsR2dhxLZ3UM9Y52OGHn5yqZw4CCImdo77Axd3PY3thTvnTcNAEeU2gFNnvk3Ep3nOyA
Ik9juwqYSnEqjEvmqrAOajynlBWN5K70lcVWlbtQ30EEkvjnECc8vxvfOP6B7RTdpxWYtyosl1mW
yL1ttLyvEUSq+1ShwR5oVyIQkiS8btpv5rUb4Hgkf6D1C1Y+UmLQDEpmiSjtEDID76x344lKYi36
XTUJvYucqU3qhBAPHowR8pGdISviALy6GJWslhB0WLjPlUYWxHO99WRZz92Ig6jtw+6gk2G5It5d
B20a6H3zxlWbt4+aF21bU99ElL+s5/NIZY82jdfwwO9qo5PRoADAXLv0c5T93jbbp2ac7xazuBXG
rW9pYsoR1XPfkLqAUM81mj6NTYwXrLTXM09yzDfanfWsQNEJXsyggdOb6vjdoypYZbS0sMIvXF37
kSWHPSYFn52eHUMif1FeQfzu9241f0t32po4RiGNJT96mV0CojzbplZNBxo5SPSyipoWervbs+sE
Dx4z5V0niotHw80lx78dRtBJOt9lE8rM6CjeEXTZ+4+9uennzj8nSb5uDGSg0LY8hue84Ll2Whqd
waC2D7B9o+e0jePtlCMTRgl/OaZmZ21AY76w3rBRwf0JWUH3H2IaxStOGfSV81FjOHrLvCE5GUx6
CT7IA4DydAc6hQIJvT54dI/vqZZbMiWQZxdt1+fcxqnJ04+2zenDLY2nKdX1PWPEz4o67GmW2Rrw
OD49XM1jO5z7IL2LwieXZ4+YBQqzhHeeUa9DRZdS337FQc7RE8kNesFXmTgoYZa9jevK4L5RKh2O
ut4pVmHFCV3ow3iqcLQZBcagxuS3FHbDktWdsSjE3UfeKm1datNGZnFf1QOdj6K4W8ADIPnGD3H/
qHuOf3CbjGtyckukxdQ+ynYuNp4JI55in7UzhdmL8I1vvZbHzA/KZxuHnunJibsU80iV2OS3ItO/
szlde9GDDW/4Q4eysvJCO9uXY7YZ4yRVz2b9kNbpvBuH4FqaenSIg1Cc5mk6zA2/C8gz9jayOeZR
VO2eMPn2CPEP0nSOwSTemDL0u0BVkpdpwacnOZP008zSiiNO4SjZ03cWKV9/ZuaA34Lx0CTGH8i+
+w4O/MrXWTzxMZ1E062zjHhgBxGc/tC9r0RMyCEphI7WNh3uUqNau+O8GPQaPEboBTteMH6nmp2D
nmYVlRK9fZmsekeVnv4xW9HeAfxTd+5M7s6lOLY1d0DQvrFIjC+lG9+q2vlmJjntZJq+BshCy8CI
kgO98reRxfpoSu1ntNrPvHbH8zg2gtpm+4nTPKYkI0svY6j/hgJLgNsokLd6aWLd11Ximcx3jVfh
2IhsFbFeEI/z7pMrqHdzyq2oQouHSR+dZea+aL0d0u59GZXFRpTOA+c/nnJxMeInSOMLD5tdOhTp
ti11aHNqfwymZ8BOmGE00zUHZAMDez0xj3NXR8cO0m9X9dZV52pfu1T/rr3WJSgepae+s5N/fqHi
IkUb14aF4VKdjH/qu8ac/+rEqU2VK8JJbNuq56yltSwv1n1WpE+0LcfYZo9t1U3w9O5JloTXSH1h
2m5k1XRyuEZ3hLjCdUf7lLIXZHfZIv4CKYpWtcm2sUwaHOJ+3p6Ththu4bSbcah/GYmTHOqI5mQY
w5iKfod5WxO6YVBDLsckUrVKGc52db2qkevuuaVUo9E81DUM/ryexw1cl/aStMFnxSXv9cHStEys
2MAcuiKh6tLzn5s4XqcNiYHGxAbB9BJTG82ouTS3Q6O9gj+KYv1dl3WCmD6/Y2v7JmeZDwx3zFaX
m95usKKwv8w6hvdD2G6a0I8XEIR71eVXp2tqZaDL0H/S+eI3JhmlCRx5wCvnrzn9znrThaYd+Hw2
tDmmcCjI7puUNsRxs6d7d0nVcH1KQ9o7zIZjFaWP24RxA7Pn5mrgHdtmsXyEhCxPU2C8qhua0fX4
0jUOtkmv2Q6yCM62m1XboWd3nFY4d/x3xwtusySWmaLKraUoYT2INDpbLHgZuegu1LyTIXU8fXqK
0x5CS+hlTDQAXUhjFOuE8vRTTsgHskG2HAPS4k7cnMeZXF4j4m89Rxds4J1y2x7xTHlHaWLGHfTy
KgpsuWEGB9YhdmRix2SmDSmnywMCmBogWdTJk4YbkxF4+m0byZPkAEBB7rVrrWRlCxKMbKOfR3+M
tppfffellwBcxILSymYNskRf5I6Ditl6hwbVnj1212/AONjLqDHtvZccTG0nhlsYPbKnmla8I1xd
vmsfDc05dZyUSRp9GuEPxehPoq6vITPaUqg3n/MlbOQGE6RFnCWXxYfTYNf2MHU8r3SGBl0WaHsc
l92e7hTprtml+VcrxvAG1HRbZQzRooiQg44doJ0MY5s7v4IQd1M4vxaEWNae3tAfKvRjYOHablxi
ACHzk7KzTwQb/CvPzawy0ZEyfNxtmJ4iI2eAc6eP22KUGF/c2d65LieH0DFX7NquFT12+OoUjOKz
qNEkKLYtkwjvcTBXtIX43OTCqK7ewIQaBMFAWpGnHx2OfggQOy/vVsmf6CL2dpb9hrjMliO31yjf
PzEtRGvMHytaRTZdMbABG3kTfdxL1nLqy2xjNTnsOCvSaazJ6AIB/UHxg5s7mG5COFRGAnyP77XV
gxC3GAt/KR6nGUWhGilhsnX761FfdzovJZmhgjAXBpoVqU1V4yGGBnxTPUm2TRXs6hI9xx8An9QT
Jmd7BBCRys/eA8EziuCtmckdDTUXLQVDb5kg3eiPlEBpyXcRmXg+52OagqLo3Q4gEo6/WKNZ2+oI
qYoxf8KCtJZV9wveGNK7B1cCFIXTUCFtKGjRVPs/ReBea5He0VxwN2Uf1WBG+BkhQnSC7bbF4SsN
3V0PuGE5oy+xZVmlzLAA+UU/RoPI7zowVYgN5wQKW6/5ikv2XPC24O9KonZOy6zQulEhnC/9HIkl
0FGcI57ipcvJpWQ9qlsAcOOMU93LFowEmJBOzq8mG5/sYuLwyaF6qqsF1CENs23xOgiWuMlNikUQ
hp9sEruRP0YIfgg02nZ1SPHtaLB6kXBa9tOEwSJ9mY2p3ox1tmWKmGxoMamWORSoRWP0kP4qTjKt
kT20BhECF28o1WU6yT++ZFN+sWR4KgJMdUEPOZHukE0W9S898FtBF+8axT2dwngvmXM5zUcQzyMt
EpGBq7m89mD9SdCqchd23eQq2bW2rUG8ptMxEVgbi8NMULSkhEFCCsbGfaf9Drv4JIC+Ai0ejOyH
e+ZEOB+gGU1SPJ/S899zOP8QL4v/BMeWusU4gnGzYZEEU/zff2E9h+SfyjIEqN/75rj2ZQPQDdBe
L4Jv7vLlJFFmMCvh2lMArIayzaFtrrnpvEG3+KWcyktnxAI91NbBZf+NjX1rlHfTNc5zlpYHosFn
fBDRci6+inCgZsh/TJIeOnZW3PS2XUNDYZOIlYEniyy9r54OiZ4P7e/fpzD/neHKG/UcQ4eKbRjC
+wvod2bN9CI5elt22iltC+AOy4Ac4kQpiocdAKPeW183ztYzMoJmfUlPeUOAXitsmAE913Ztn4Ou
2aEUoXgqELJkBTOZg3Ggy29Fjjxi+ijnMNkYMRorZy6/8FWkZQF4halV7B3agIRtzTyfekZKWsfi
aBbOIaXyC7ocRZJYPkZFI2mc5Nab6TsInTctHR4GTVOXEeMTlECyEP7LzLdcINQeI3qkKGHGsJeE
1U76GjkPMdRb/NJ29cBu42AVW0MHrtiZ9mM/J/zw0DxopsSYXaoVhgUDB+wRByJ5Ti1G92j5r5O5
Y7dH2QLrTiUDySWLnO9FL39unNIGxAi26GBO3ivBBXhDm6Duir0F+RakzarWnH3mOuPCjfEvNGn7
lLbmHqOny+CT3AooLccMXxunvcxx8gM45yev4u9SJ0EYc/uaWaORJZ32eoBQUWlbWGTwKRyuRCNO
H1I5bRon/mhLJcOSoaqU5jn0tGzHkKBQ05l/GMazKwACpHdL0mbI2djrAXZVGiGFsb8Nkf4KHw8H
JaMQ1jX9e2yqcu1lDrsbwzqEOj/R5B3HYvP3V+MfmPVf7jpp6dLiBG9Av3X/wqHN8oZePs2CvevR
CDuzrygZcsIJ0ZmS4HIn7OdAysh+FU3tbwmpEgvjke7hyyYRWZ29sfs1uxlNxC5TZJUB9V3tgyMQ
ueb0pxF1Q6jMeSV7DQLFIbgho51T490w4oJOSZBAGcFXVGS+Q0FGVlPIgzHlj+zqJ9fNad1q6ZEQ
xbzTaxQK8toqJFW8OHHAD+fhMNr+mzt2d19FUUoQwkskIh4TUDZBtfA26uagK7iaX+IRd4tMfbB7
aQPXpocQLRCLQgZzaHIEwBQ2pn//Cdv/xe0ubWFLy+MrmGGF3v6XdS3KqfQECiG3dfMW9tGrKA+p
1lKcjNgWh4x+hHB6TC7pHrYhaF2LerokQOwXk87m0XofGg7BtCBif0xWbd+D3guDb2kz1KEAbDMW
MQyHsnxB02OMNu7cqP8OIu7Q9NNuYIiK4GzW1g5a3aFs2tc848qVwn31jGE3OHwwBIOJiIEFsHUf
d0t6+vPsZNNPYMSluzay97za77TE7FbFH1HO7siLqN6BW/T3H5YqnfgrFhlUjuOxMIILJS7+nz+s
wAg1RziZ3I5G8TGZ8bfAVgio9uWDylO2FIjGsMHTD4qafzxrRMYGCQxsdu3TCLDS7f7171+Q+19w
mqW0DF0t1kKX4i8vqIy5OZj5yK2LEQzxJvr00qeUPh5cdqtqGA65rr3PPQDPOfT2uX/oyvqJOgm2
WQYmPvzznO65PSbT/AZyasQhU4CSvExnrJORWwCF6yPKyoOloJyWAdXU9+w3E3qHrkHtB93/K/kd
RwPbsbR/zbziUNCWvZA871ZdI+kFZaGXU3Y3Ch9UTkWoXwXoUuMMA2NYSYCKi96gHeI8to9D4Na3
ufHPQwbA09EQyAezXlKp5BHOgjj7OldjcMYnqAtl/A7oDO0yuTLNdJvl6UktdGbF9dZb0XswcvZz
BQ0H4cRDid8M9LmPobSfwnJ++/vfg/VXOr6ro23Z+A7B1MKLNP9StoAvc4YAzzpV8CpX2VTSTQHe
dmQ81rrJqUwerSq9RVH0DQF2T4vQV+yzo08pYbCGuFqOCq+M6JEvyAAvDI1TQAwBNpq4wFmOow48
NM4Fc/CwuXs2NT7WpJoM1ubESaSfnntHVd300XeWkv7UquI2MiJYwVVd43/zlk4UPDTq5oTZxAdR
ev9cR/7HWmfotfguyqmOkO3/z/Z3cfnMfjf/H1TTCEdYqAA6LQ3/73qaQ/hZJ+Fn/utfy2n+5W/+
s6DGc/8hgeFyEQkXa7anOmL+b0GN+Q/T1C2Lx6AtzX/tp7H/QQGN57F667bUPf5GU1Bh+b//lyH+
IVmlJK0kNn/mONZ/p57GgMH1b0ufSZWS5+l8P8v+NyK8nulwGKjn2kblpS80Z+0NsnqFZ8JUOeou
9NeYKN35ui4sG5ai3AWNVv6OG+9s58Wm9NwBpVr6W2cSw3Phtp9z6eYHGoUDtOEKULO6oqs4ZkHK
7fzihcFH2+hnMcdkbeLPCbGKU2rmrmfLnG+YZzb96HImKIGb59VdF5b5OWXoKh7po21kpY+2Q5u4
qOjXTJj+1rm912XDSoOCM83gA2AjwUmxABVo3WchGxRMrF5YD6TLt0UrtICCrbQ3r67Z8MLw8iFJ
wEzJto7nLVueZWx6hk0L0fpcpbiPWsami8wNfwmoIlVAaIxJRkiibE3s1cLDOaAzh+8akSL8W158
rg3SoQM4AAQZwHnRQSvJk1eER70agURtHwqQ2pb3ZhrJd+Lr8E40h6nxIMjWzutiKtXC2odr3JXR
hRzcAsPZuIYb6r8xUtpagrpEWK/1zuqjj94z7C87Ns5jiTkvNp98u5vP8wh0xaOf1Sn0mhL4/GCY
afyARam/hP1O6uYydNOCoPpg3Qx9NM6po+3H0bNuf/5TUYUEpJgLd7XlPJidNwHaycTGtCtg6iQs
NqFm+jfm7qaauQ+vaYqsWCYBfCf8khtmZBnuv9B8ToIhWE+unDd63T1PoZGeptmi6U+LDoQO9YM7
FSTzO/uZwi2Cy+CAGnmyyIufQGi8BR4i9zRn2gEAG1YQ6gcqq64+Xfli0l3P8ZUYvJEJGm59gLZd
SPaulUg3yS2upFhMWe5srcgPwR4S14jZvTwEob/TRqxdLcPLUb7Mwo7O6OyMeLV+pQV1tYNT4j31
XretmQdb3RAf48nkgFDb0E3V7PjPF0sRS2m/gUvbesklD+eMmqTkfVKT50LNoLPJeWFPAwBfjacZ
YV1aRyijqQvnJe4/y9QtdqCsEVEYb/tqzj1O6XNau2e/HadTlOTzNcnwNDAcn9SUvOVQZTPkB+Sl
xFazx6ujGhwMcOU7HtMEiKx5ZbbM3js1hY9JquIIB3XfLXM1p9c08zDADxEO20MG+U0jCLyq2b5D
lHSIcelG7XZQw/9RiitNrkxalDCQKYmgnUAmEovxOHMgIIR/pAQlKmTJ/IaP4uj2Iuc6wxbuOKdJ
47azlCShK3Eib40dl4g4xYNoqWZP6E2ld1ub7PCgZ5N1lCLfkIMadwJD9TrtuuxDRg85Jnn6BdKX
WskkVQ4wKcb8cQMmhecaMUXv6Q7IITKHFE09+3O/ZaI4kovL5brS5/KkhyMBr1x2yJWM9VrGJGJs
4wfPgseddpzYhfXYhl2G5wWpJ2PTniZt86QrGYhmlGyJkxxFC40oitwdjYj+MS2d+hKaGtwZ6uY4
dBCgyuWWmsUtqm/+NJsC72e+tLEMb/LJIMasSgAK/JMHJ+t7zq7g6+QgqEoW1ks5xgN9HCBKoA5B
P5EEXbaTG9GoqPSwViljAownV5p+xJiLlmdFv6Y5QEdDJ5ZKWdOqpj44hXHSlepmKf1NRS78vtcO
zuwTulIiHUWhFapGv+49rsfemdGulajnVaV1iRJgGyJzYhZwuB2ZkgEDwY5HDtNeNA7cRRGe0oiV
1PWbZp9wzOWzytc26f3zXBnmBmwW2tt7o7THTgi5boUD+qcr6QTLtQuB3Aujc3cHn/OiaZ116X25
prsB96ZL1L44saVxtsy7L+Q1fkRVf2s109rA+Mb9sXfS5lqDxDPyAnen+VlWPAc8RNUZExS0qoUR
iGSFhoj7uHQICg+fcy2xSKDNhgnzjlbD5K5kWy6fpxEdF+gEYjSwEF8pvGGefDNiD6jmGe86nAp+
pqckYaUNT8klzIwdots0X1vSmPI4CVol+jCj9SfallX/WCm5ecJFzaQxuAOFtx+I6aOEYqNdGENz
KRL7UCrhGtLMMwXSPjUECEm1dRUjyTuh5G5fD68xJo1Fz4PN8qN9l14xnHqJPCdKLjc3iTbHy8nx
iEdMJoxryB6sbRXn9hgWGjGLtWcVZKsrlzObM83iYOd3UIjZQZr1NcJdp/zdbG3t2xD7QD8sjLht
Nb3FSut3lepvKv1fBxqQrPBFN09xEogThEqGORr9BHODv14GGQ2cCr0/UyawY6prU3a0SSL29Avf
R8KY9JdqCI5jKdu7qGgcJmnCATFxHrpIwxpt25RxaNPORedRFofK42XjCnWXIUHS5ZRG96TzdzXB
zg2jut+UnhC7C1mmcOk760w5KWRN02YlrVdbzKqBQPktgMWSZjs1Zl1doRo9WxajojEmbUd2ByJS
LNLtkDkLaLPhzW8TD5aWsNd6kAQHKbxT9dI7zoG+1YD8J6UcmS3xQHQeVHWfOIONccTDMmKqOiPl
KHH7+NqlNMVUwGgDqlLcIL7ryoXScGkrV0oXKtFAOVXMQnIfhOeJ+pSpmEGe2u69VRaXSpldrFlA
7FzAaN+1BjxaH1uMaPWIYljDXCgCDwNJm/IR/blTbhoDW42oErinIUVYrTeAYUjgXosCijtuHGxj
BKjTUlsXYgA4+ZAOOagPB3mRh1rSfUG+pcJc1fG1pj2utAcZtyBgcXatLbOatmxjWoY0+j2w+zfp
N2/sFqjKSPBE2VG0NwX/dxXE5dIz4i97UCWnlHrmKMG2CutNVb9KfOduF/pudNlJYbruk0foCLeG
fwYdyERu22BJ0q+SvdBYu4cCR+GqDeM36Fq73koQpuPkCbWVUT6IkrhlcJODPSoUAEoqc9cYN5SD
uTCe/xi/KoQn0ZtQKWlU08In9sBfE9jkFAYpM0v4fUm2nnoQC4lyliUGlrCk9Eec5Ea6mRSqlwiV
IEKlj+1JZsyFgbokG81X6dLiF3IwHkGR/7JBauLEDcIDUxW2iAgOOgNDHfG6ApNgpNWbXQLzql3z
nPjToer6I2Y1Qo8X7OdH8gCHPGDWOpbJj8Gnr+vOGhEOcAaO6Dhg/+cAtKo7uJZNQsHWH9MY1ioz
ipHxTXnvMFziRbonzvTqkRUMURX6GXyaCTXnhSI0rF8Vc8GcppzKD78KsnDRxC/bNorTaDTAVxdh
yc9RgtSyGHEeFuYa1MZtHv316Hn30mT0NlvBj26hexTa3rMYbtKnEnMf8Hc4R9+rAaGAzFDdvlFB
uKvbGtQDfmsGB4RUAAqZ8Y/hO/siA6YH2Pnu4iD68/Y4ADPcIdG8MINyl+jxb/pmIbC55J4sZhfK
B0fpo7HOM2M/zAGox/wH8uWzM0A6bKMvDLfUNl1czbmML1U4fySG3A7GfM+4qHyX3oM6e8oIDWuY
92MDSrjGNzRudhf/1J2317vqLcn4kVKDJIKXK1C7bqtzL5Ta/7Qi/bL0+GdOuzdd4ynaACLCIojp
966mt3U/fRbehtqfXH65gX+3O5vycnmPZlJ8bnYK0vhLrzhZZIZ9EY11yWL/XmfZKey132XOrhN8
LT1WUd68ZXmw8av4qyvTrw7Qc8TvsXX33FPXBKWUv+Q6vAHeaTpEVCUbN3IS+9Qhitt5v10dlNUI
4p4eABZ9HpPq50snX3oa1LGG4FjJtph9LETEvvcUpGlrle5XEQDBEEX1lufRF4CyVRq9GUV6MrXy
rRzFLRfa2pXGrUAjo0rhqt5eVaU/bert05qKoxDUXi7l3R947WF4C5PhkTqki7HFKQGHkvPUYUxG
5uj7vBTwe6ij4V4hrtIVGFIbg54L37aP4xTdOBYq2vGrUSGCQRrCG4mvNWWrhb8aq6szEjT5432F
vyes+muEx07sQwv25kC6H0GmHyFk9gGWxan+Eh7YXmWuJU9F3AK/baKMt27HVqeGFWJG+gfuw9Oo
TLq9suvmevg9uPI6j/rOGYfxDN4dd+NcbWUSfVvQEw5MMg+2Hu+8VhnF0tdwSul/jpFQcAvzSFDm
YSXRNnivKz0R5xp/samMxiEAE05gjOG9gUmiFhKi9IDRHKykBoFS5t2xUMblxC8Ltkzevuoxb1A7
baKwkPjpY+hdVk8IM8009Nik20wx7ugymq+iVSy0KMF2YgXjlaQGUSAM1RpToqOWYOxslduagzJT
2G9Ts50HiVUXl6eWHBwMLZs+1Qi3dVjM4b4rC88Ty+1bZXXlTYF0en3mDpU0fheTe4Q2vWr1XMfY
Va+0LmDFVk5xaVE9YRDfXptJiTswi94ByvUnNFJO4TahCEF9c5541XVoip0sh/Sdiu9D6grtatPx
2FGRtyKg+EJUXuwdDO1ohcNJQZb0Ae1K8ks6jmHfEybp96heFDRPRXKmPMLNBuygyjTv9EJstTI2
N6Oy1AetxOOS0G9AKIjzCf58Wl9MqnYENhYvl2RIwb4UOM+nOCFut/WGbNumEo1FGfoZlvRnLcPk
HxmdTwCTi5SiU3moYqrZsVEnBinbcXyxVViACqgtMQlvPUZOAfx+Kh+6wKNeWihPmxEdyi56xX3F
z/ft6Vl2w1fX1k/0jXaPjIa+sxCirtbQaDHh8F9gQsRiNvCpJTN4zsYrq63XdfYSy6J1NmVF/GiI
zx6Fk5tJxSXyBoS1rVPNGzlttCucQEOxL2CWOc3ei4roKY9AjLrxEF+antRI6Dzi7Tp4KqhhaMnV
c5nB4hXOTiXoQ6liHVIFPNg5JFv8ftm8qxgsLxtgoreirFfWTD4eL890MesOPldC37r6omX5bzuj
wMVq4gJBosTq3YoJhw+gbnN0ozsjqHgdiwrnl7MYZD5tNQJ9uybJz0Dh4dL5SXsNAnfhqICLb8rF
XOlio6nwS9pjKtfIw4zkYoD6EZBRURnCLNkmdrT2ppNEoDyT+XEUkc5WIRvyMDus+nJlEA8vTOEs
aZrBE0s2ZzQs2CehsYEc8Ex2gkqjwP0P9s5suW5kzc6v0tH3qACQGBIRdkd4zyM3Z4q6QZAihXkG
MgE8vT+oy/ZpO9p23/jKN4pTpySqJGIn8v/XWt+6Up8WbrtJOfgkJ4nDI+NbYJnAQ0L3G+6fBJ/n
fndFtmFFxRqG6xRFDH3PSW5+JLnxkpva2exxiM03LihXYyyhKmF93Jfwg++0yXJojIH9uS6mfXJK
4ZJYKhQZPSdtKSMV6mGgj/IQufGTsSSdfCJPKdEngn99FrVbe8lEybDZmNHIaB8G3maWxMcoq8CE
Ina2BHM3GFR/G+jr3ZK3wjgxbHwkbipbyCqZQhwirwa1Rj7CnLEjTOpqV2XyXMGb1CawAejsYChL
WoiiSa3GdoK2JRyM5mlQwfuf8KacGvwpSOZE11kaUXyYjq8JwfCd1WKz46pDFUPaG2uvad5dgG7b
zp3WYZdRBMLyaj3Jmvx37SFM4wFYJ0aUEYICNspoc43fzLkQ+8jGmemYZIk10W2faFOYhVsSYu8M
pdmZjctboJyZeQxUUQFarpBqovOV0qPKnquNkU7tXvWazROJ0pKSsINdcJOS4WTwEo05SrR5cwkX
N6t2cthGjlhZJEgNFgq5PMy1nlGT82RfOSq4+/ODpy2brqRWbrndNGu7w1htKhpGauQd/GGBBqza
OQe3yRk/qBnIprPnxvOhZugmeZJeAzzLB29ornQQwXxXMRuhlBBKH0/xyYvuEkrQL8h36zSU6hB7
7U9oQqjx3Z5GGImPOeTeG90mP30uo/qXNROLmXM67zhKt0aRAUwlLQutYJoORde+YIyKNrVJ2xJ2
XzLp/kcKUhMSIhtVH3penDfFGY0oPsz5vNShBLyUFJ8pPpBnh0g5F6/pte29+qc1QcbmYRjOsq/U
c8tMh0SUG5oiAUkOEiM/n2uvbzpOoM6gvU8QHmDvudGB53Opyz8hP3PtyYIfDtjnXYLx5ZT6Nd+1
5qujkOA5N7NX2/L3qhurh7ckqxWzP6VxWBxZ3E7udAxt75fQRB/EEr1IXJRxPfP5oXaLM9hynh3W
bZtQRcPRtdQJeKORx8OzhZNd9oFzQOzFARpPN9xn6jwNrXXys/w69D6NTuOEVunL4B6+2wORQWdf
dNVzk7Oga99mpduDTme85XPNmTvN4ZPX4PRGGy5PZD2YQ6Dq9FJhI8vtYeUSst0uCsDBA/ZVRmw/
OqzVm8Dso0ffeELrH9ihlzYTQ3tNQiKP+I8MoD2Fta77uN65yamZ4kPm8legyw6WXzpzwyNw1rVq
z/IQHMu0xJZqdSC0ZPCXfT+xewqi5KFpE38zRa7NmgV229JhVE0dqLqlm8s7NaJ6THvfPdZJn6wD
kVwVy08onWBlu9a9C7Liw+e5WFOdSMSG9Sa6mLEHoRytEocoYz/b/YH1FrCwgm04jFvYNKnG7vSJ
ZfjNKsrisUpHYvwjvB7awu7qkkdnWbmsGMa6j2bIDsMYT7/TkZmDHiO79NqvvufuoioLVI5pXPIw
HA/9jAkEZwCTQn5uvJTii9jXOzzY3a7Gj1aaFSYssqQthp1TUspbRb/ipdIp83iE8pnTjHVF/uZL
V6u4wDhX5uV8R3boktUdcY8lAFUX3bCD6A+MxaDBJ7Z9f11qgwuqAtso/Ahrnzlt50gQ6SM6yYwO
oxB0HEuMcWrOmaTIafmnnJDMBZmPi2dbwDNtw5tCcyBnjOsyTrgqJqZrHSnEIPrizLRfzTXDILP7
TjPD67nSlCgAz2n6hpd8aX+OCS1JNNVHxwEr8xoCPbZFjkieJJKfE5ARX9oL+5iuUNOe9hjj5oNC
GRj8Sl3wadN7wy4dM+UuCZnnPcaISx41vxkE6IfQMZ7yKfliD53dyXlpnS6R8R0IlYc54KIR5iwX
aysCEpJLKBR98JQpUo25KH6MdTdt/aU+ti4KJmmz8K79YrtwEtXwzWArgCTSbwkLUxc9W3sE+PDQ
xMzM4RL7cuxf7mRa93XBs+uFwY5qD3EBZrDvIGrT+VRT35EQRC8D4kiBA+3fFcW61b7YOxLWxVSy
GnNMWFjZNNAYBG1vXzTjd+3m0TnQhKVAy/XrehjiCyIC3ks2Z5ualPFJgqUgIdpFB5sMA79X1mxL
a9mj8JDsQ5fTfLLBIvNTkmMALWZTMD2EPuuUDqyE8BO8E2KytmopKqAdTeqE7MHcJntfxldAMvJA
NBofluVMu2GOcmLf3Di93NqC0K52sDzM+7S+a8Lw3u7z8i0DuGML6LF+ldXYnM7WbIMIL6NpP1p7
6CLjVulk1xBgC+3BvdLA+gbOjHRb4d4rQsuQEzLzzjeJWIf1wbGC7FaP48bzbZwoJgvH1mhI4rpI
COP0WQVxcCD9cABWNx6bmvB1gWu9njrvnCXj95jp+bFAIMjV/GUJ33lxkvi7ic2DVVXznVtyaatm
ffN5Ix+z3NlZFh/RUtDOkhoGaD4+JoAm/YO3K16SPLKuAlLjn3hzxuUchOGwInxH3WkvsK1Lba2b
Guh71cvyrutcbI9+Cw2QexT6BteJDOBp2I0ZS1b3Xi+RJz/lTqBgAcepY+CvI83qhP1FYZJI8Oyy
k1uqUY1a7/L4AdksA5oav0UdQMZIISuUgEMNr/6qRV/si8wGo9Qbu9qnrM2M6iN9yD5ZTSHvU2vc
Wlaa73MEKJzqkT5gZk32CKjbacjGR68Dra7U2yCm6Ie9MHjSnrrTzipe/Lif154BBabJJxbi4rOv
p5HQGIeBv+wn+7A95CnnQU8lWBEXp8mbxCUN+t/KyfOt40gqjPxlngo7dTC5W681h65jTeJWJDnv
S1oDEhMXRdsOa1QHgGqAEVc1NUTbIe3d7Zia31WP21vXYXFE/aXaaz5G8BJd8ir0Zi2m5+WBpQ5n
b/hkw3w2mqNYTmOesTg6uqUTbToVBDsJStCZWKhNsXFmonTvIkzsm6Z6nPCGgI15QOh8nSv7c268
c7evRKt3VY3DI8dLXr5UTnAbTevoRKzrPY+cCZSIqRh2mtBSmdSSOQqWpRvhfDDVvk+qpxrDL75u
tLFY/pqm5NPuZxD0RcF83vyu4qt0GNiC5aKTKYfUFyFNhj1ajRx6UbcdBctrH6bdUkClyaKSPK5z
vPyY3gyf4xfPt9qUY10cuIJ+l8bSYZPWw5nN45McwpRZG6c2SSyyroeglRM+q+CjFcmwCwca8WaH
Ny/0yw53MrVLqSapVR7bJYs9Ge2z7zsG3WLRzmdGPuIgZzbN24tVntJ+agGuKa72iOGr2oZuMddN
gpLUpbRhm+2O51f53hnkxW2gVSmM3PICluLeHHFXFrG0Psss6Pb0xhHBwHUYG2R0tNiMkbO8YSDk
tk7mn4RFy2+bAl32SJFXbcNxZQ83vo9LkTrqY6heJ9pasC9T4hj4IOaMVtv7KUwGVoDOfI0mt9oN
sk0exqZmCnP8gSWIa+4KPjJ+FYv3AEOoGcbVD0pgEF8O5OOG98Hzr6oN5CUz42NE6vNQVeIjrNBA
BisJ77zZWlUi6nezRkvQE8hbneJB0DGSkoOllD/DeOtNTz+FXXWy+ilakXWpLoCZ6MmFisxKoKK+
QX+YmPk29OOs40Yb5zz132w7etVpRTe9l7GT8MAuGL/daL6zQi855s6vbPgqEbd7Jzynbn4Lu1LD
J2WcxoK9otWiuJhvtMzeS0/udB3VWwpD18oyo21LVAJbs/fu1Dj7NEXTq7kVT9yvd1URmZAPW5dQ
LuEl4ZQHow7u8ZbFZgH/S31KCwdA3NLSo6Zd7KG2m7a1i3PAb1Il1kZ7FmVvwa/RAHvY+D6m79zZ
45Alp+d4qynOLnQD3KrcMw+q3FGh6+LAB27izb9Yh+3JzHWHjJO6DvA9UANwK/r2RtrbC9t879re
+zDUw9Zuja/BCz8nQaWBRdZoHUuerjF5qusFFmaYH1mEnGpEYDTt7iloyyePqElb1juiN0A/3H0p
kmQLmokesFmeBaILqKnhscOIt7Za3+a+gwtKlPqh44ppDz3Id78zN6Ks+GEIwCIZb+Ukv+LQ2TY5
n6LZiWOS8wznuaThqj+X45ge85kOSiaub40WtG1871fRHlUd/1SeOrszDFn2GkYwfgawuy4wkT5U
BM6DY3AOaCU2p5i5XjH3L//xsZg2Kqw4dwL9RCU2zXCLsyNONerc2F76AmybbAHkChnbFEnV0xGO
goXyKDhcA3lAQe3vHfIS+wplAANFzDuDqiQYW1zVewoekkE4e/ZhN0Zp4vZsO/emYz8GzmU2Z+tO
N+pbt5Ek+05yy3VIV40zIE6BLG+whcB6YYsfg+kcUcmsp6R7luYQPUAUgbvUNU/OiNmB0MhVBtK+
GYiiWRTtsbYontsovfiTnVy60XTPfGvmqDFoM6IkeRSDe2diX3jWTQ4aOHiJpN6b+dS9Gt70EVMT
0RcWGjyN4hwUsOFsAi/0B5wxdvy0AFsdDLcVJ8p8HyX8hE1LDdR2ECG1FRHLRdFSWxo0F2zGYmU2
rvkUyYd+9pNzTmX4uhrU9GSlW6/Kd7NwiyfheM+FFyiIZMvNkIWgk5YB1X2E0plhyChmuLTj3lsq
TbE+Oq3ewKNw1s5YIT0EYY/9NDaX97LaFybA7y6kd9p2B3/DN7E/hcjWe/q0D+GUPBqTLG52VRAB
afyluyGG884f+GRVems70mJCgaUea4jmeYEn0Og6wJS+dyv7lIbyWtC3aMjvqeg0fT7NeEhGgwfa
iS7c4+WpCFzzotIQio5n4uxh3ou07bDCBRid4Vu5McfEORsJ4HLDp5fDZOu2DeLoS+NW/p6mvoop
H3RJpXqHU2hArwRevm/j4hbrub7VpJCHcbTvS4J5B8/0i52L7QzaxC9jseTalkMgGOwuwp3OjVNX
xV8hVhx+k7Y8jpE6zg6beHqGMTvzjnuD2crFNIm4MTU4Q7ykDV6YYX2Iuez87RD+U+Gvq2yoLwky
HpWqRBUzufx5qPIhj0MYIHXSh0gr87lJ+6tGqzv1TXDR4xjf9zBC7ocsfkvzrRvO8W0iF3TLkmjY
u764ryDE4GDhe5GDoaQwzumecOVAn2vz5cprEQ+EtwtPH7JHZrXNacpysbYN4LBxjlGhq6f5iMWZ
pS/rxE0zmO5BmThTrcoarwgZdOhN5XWQXOQIT5Bl4b+yrkgMACO2Y2EesrJ+E1YaE0khCkmBlADg
p7F1Ojse24bPMuIg9iV/L2gAvSvKr4E3OJxQcWXIgdMGYRMp2K5OiZv9/cPY9fB6l0mpH8Re1VTn
gkYG5nM08THEUhqntlTdw+wdcts1r39+8EGqJTqwz2YQAd5LwpNZP3n4UPnCBUeoOsYenWf4sKYf
y7BC0wFzkkfkVDRXR3n6K84r4nlHEPzqnrNum+s0PymjJpTFdPxia+QZqkOwaExmumulgSqVBS9V
HlDiPUTnzCyCC5/eEjFUg9WhiObkLeGEsujuSug9zIHKOlaNtRHdQtHD03Q/W86ZaFyxh3Nvb5ox
JHco8vHozY14YlIbjmQtAD97HNts+SiCtCf9ODXxe1wH0aUGabJ3TavY4TIGLIs3a5rj7DoitqWG
Vz4rLYeVqcdT4LflRXZ5uusGLqajUJjJsg9f9+NNg319U5sfuruv8OefDAVBLuglH5qUKS0vboXm
QelEtAMD/ZQPKngJmkxjpguJSELamyiwxCnzYmJMfxkt32dW5To+WfINlMJHVyH8s9umiI/Fc1ek
5S3rqLmCcjmAQDGwi5i4AdzICi8zraGPOIicfRfXSFVRx9fXS9qsZOoHVxxvK0AJm9Fx+juvtrm9
jMK4kfSiuInn+TQ06Znf3LgHIRTusY6/916yd2xNvgqX4I9Icf0fo2IbVqF17mqcxfxf3d1MlHA1
26wgg4IhLxaEjkhr4koJ7Z3n+hE7wu7UjSDd696HmU1LsoYW3Sj7Z0ZDoO4tcgHiEDT0to5tjbro
9OzZUDEBj3JqL4KrvKv78veUlbtCdlRG+OUvrof3fTOO6zQbacLogk2bM5ey8cz2log/0P64ijvx
I93ZIxpwesKhgpXTIH/DnZxEOrdFs0gvcfGZ06ITpOjZU3tDCRp3Q0RQDX4Z0AUP5luvY80C4kde
k7dMq+DeyYj8aZ/YqRTvnYf2p8z+Y2rkeDascrrxUAPkJueDnQSfZoyvKhrzzR9T8P/3UD9P9fd/
/uePr4Iav6QjMfar/5+c0FiLXUG44d/3UD9/5x9l9FF+/Du/8m8PtfWXsEkKBY7H17OxUv83D7Xv
/2VTvmCic8M1s+Q/uKit4K/AcvBKmywX8Fl7mLn/tlFb7l8SzzUZCymlWHzU/xEbtS//Fxe16yIS
sbHlDYrgYfM7/Zu0TSZZGqc62snZFT9knHj01TcdF8oA/bhPO3YwxHwPQ00/C83ys7E1p27ZkWi3
vGlbcJFGH7Wpje3LS9RX/XNdz8aucaaRO4ajAM1PbjATXTddB2oD4JgaHnYTYbKp2gXfBEUUqvZg
Soj9KMaJ5uiDBIXfYkusub+jDUm2tHkU4pfZhynFT07LVizMsuiTsa7r1uB5kOfFYuZdh4EoqchB
JxD7YirMR7rlR8QkQnkEhebYrE+T7M2vUdaUyXMCg90tOg+PFZSZjD1ig1lsMuoj7Nj4rq+GaQA7
WZtvJVzyN7tbrpuuHy4WpWROn7WXQR2LvAb7mFM+T95cvJrLq2FJnLTLgsqi3xXpFYevSxMeSc2+
I3QMKYnXeW0K4wtBSGBWgFrEJNAvoXkzT99AhsfwX5JuBCdJo8oqSiVZvnGwZk6dysRbwuWM0l9d
VOCXs7JYWE99cKidSGNn7ugHKAs3fETfbR6GcR63OiU2SQ5xLi/F7MiHqFPV7zgQzZcVzd519LVP
HK2fh23vj4StB/o5lYk9IwCxcvANgKB1V/WUYdbJztHA7jzTRCYwuWuhnba3wHCNm5nBc4ip5wMo
kUboQoV5dpwqPNrQjHfFnJk/m5n8LSJ/eF+JMr1OKW0qfD9gLKvCqLaay8mhtdqZLXYRrF36CTZJ
I/1dqIfxCF2sfuHKGrJ4EBUL4QjzmFcHuaAxBLbA1KhXq508OPEd7pz1GFr1xP4BHxrixUDkB/YQ
3BsnsTDVjOWbnvHpGsAwHnwKEpsdrXfz1gIFdLI59F9JOXUfTp9WeN+FJSh1LzyqR7xecUWJpvna
ITuu8CVFJxvY68Hqe3UfpS4Oy0KU7dqWQXIsAlGjV1We80o9nHPnFlIcSNupZ230xdk1GLRCXye/
TZUzhUZi4TRA0/gJa4QWymGQwbNfWjXesYRFaBwl0dWnChSfuQ6OVAHHDw7lv0S7BL4TmIjuB9C8
iBxVHyWP2KBAIllZTGuho/o3qr3Tu8GzrBPBHwYn1boYVvKalGeOgXLMXePQjU697QAyLKhHVz3L
YLRfiDvog6dZs0KA995ySdL/MISy/8xNzB9Y3OnRJRfVgjJ1hekv3uH4QzjBEkNj+4LyEJN7bMuO
tb2K2wW0U1BdRpUPJQhZEVxZmRcHHlugf9Te3+IsFc+qsKNT2Lr2E58ZVCHY9s6y2HOvVZPATZSi
aqGfRxbHxDDRkrHyojndNoap9xGb22ugasqupTsQ+AuF/RoYNcGzbLIPoTU3Bym85MwaVN7Rew/c
JKc5kR6svArPHk3kh6HU6gx+wzwjtS/CoItvj62zZT0XcwtMtkApA0SQGq9+1hcPso3Mx5m/eE7J
Hvjy1jCnBUMTSKgHLhS5tesE1S5LNcpUkY3Ag3qjJkUq+RQfCXXg1C50A7E/0DnDrabQZVMLDp44
6K3DKK3iQc0JXb3AY70Tt0w+hKXj/x5D7vABGiXTck8g1rKr+dS0vTqTLhZya1iLGjg2bAOAsM7Z
2WBtL7aVO6C+TQF2KMtoD93U+UAUy+TazWTittAMmqVbvWUzZuXlhbw15l7Ti+piX3mjuSVwMv2Y
SEX+Vp5ZPhozixDt+Q6q4uArlv84GS10oFte94irIpHAgFKXCLc9yuI3kKH8Z9WADVpZaZuemOUD
bsQSd3OJMLLCJh/j/YOhuapiac4rrw2WiV54cEJAPEO/nOtzlwTOZvab+kmZmhHKyRX5wcZnQwKG
vAcmVA26+B3PWZtuYp6hV4cJ5iqzqcFU6AhCLYWr11Vumxs2M8EDr3IBkDnW9Tu3UxatTq9AH3AB
9hKauKf4u+gjlWxLU1HhVxhWdKaTwmHXqAfIHVlUAyzgNZ4Nq8orgDz440R3KKZxeU5mN/yq+Niq
bV0pG0dYS4QbeOyYrmEZwvaLIMq8IV5FZ4/S0x9xV6YvpjVZdLFkiljw2I1oCFTLO+HcHXVq47CF
DGluIz8fT0P/Z3M3ufl2NuLhg+i2+8lnzP9OoF4fwDZUt7S3fJy1LVTOwR29Y+tHeiP9Eo8Lki4s
OeZF77uZ0v5nEbvxWeYldoO8j1CMcfCSaaxbUnt1CY3BhbF/3+aTZkfnJT/hDvKp7LucMh9MtSCy
5zciB+y/Z6HTx4TbOIS22FFnkMPpCo5r/6nDKntNmX4iMRYsEFLJFXqOPeBu4RCUb9PcQWTR8a5N
anooKmliYyKVjrwZt1SPlK7YFCotf6jey1/SUuWfHSr+1fVmMA9TDMR/aLsHSHQ12Kg0pKRR4FSJ
F/wHKW6u+OFu4uQ7VPTNwBbop6vrNohTzMhDDsvOmqFr5u4vf6KLELF1yTsOfURmX8DO9SfnuY4x
fIXBkH4Uqfdu1pngVCX7vxia8kftd+FDMdjZqxuZxqFMaPQUxPdXdjeSNFY9TqlycnczfUvjeqJU
/YG7g7wUJiQJBVeI60Gb8ApWjvwk/99euB8WD7Fr03sQU+nsrwyPyi782r3zXvIhYwnkyA/X9Bxa
y5oyeTesor9CFSayEzErHvwyxV/kpCR7HEu+y6DXu84YpvqYWh6Q9kZoB5qZlQNxaS3NrBpSzIc0
TcOaYS3E6IgCmqACv9Zmg9iWRlCexJhNr2ySnF9OCtGP9r7u0Uh8eRRsSr6qHAor+nNjXSIK7qi7
R0l5IelVViuvLsprkHvOqRmaiYKzufoRl4n7MwAnd+KvwNhJEP87afU1YmESUOJB/eZDR4bzAeMz
PfWDR5VgkUU/HA87aZGwh2mjqEIwtoxPy+A52FFoOuhHonYF7K9m3ITA1faZU5Y/rEq2P+wEXYsX
ynDs2yb+MqygOHWz2WzrCJweF8acTEcwC1Z6CSJ6qmS5B2fMAVlxppfQHbYAuTx8AwJzeWQzrGPb
pQMJdxAKY/titk1zN2SWOvI3bf1MmsA49P7UX4sAQIRq6vwjlYp0TWr5j/GAO3zllCYnDAGzzyhJ
/aNyW+qf5cIXF2k3PFDRktATZzYWHacaQLpfGT8D20Ky7T2Pj+SEnSgJcprwyNaVn8RwrHsYnksZ
8h8HdZiM+yorDHcV8Ro/z+C3sIfTz3OsOxhRlMpXT4pB4mXO5PCQ2bq52gt7h22OfxX2ML8adl/v
vVoH+6FX6bWfJe0z2ZAc2JhHFP3SJWB03NBA+Pc4F4P+HQVdfcwKS6E1zeMtrKFAzF7l83rpaN9R
SS+23EuCvQK/vqWRkN8JWedSztL+2RUifGmLsdtVJjeHQRisiimVqS4h/fIp7kUXJzjGX/h4Zcm3
rUnIyPs+bsmuqrvHadnDhG0qf5nB5NFMgZWLDHjo/ww8Y/kgmTJ7ZRS3tnUwBXe9nvMfMjOnmy0E
PU+xKd+9MuY0d7PSup+oXfvttm31lgypcXOg8m/msIdKgeviWquOoyIogvYjQnfa53ZlPUQxd9Ip
LKiNsLCDoIG1zyZQ4Y8c5Q49XFMvY/bOvekthB3TtFD9plkGL3kz4mbrlLOcbIZNZM9kvsD32gFl
l9SadPZvgnfBKSJ6ulRNOflRZwqNlPfuKz5e2grNbqA9o3LqndH74oUlc622MU2er8oqomc/Zacc
Oy0zh+QUOdL0QfDCKezuPvP7+tZMLo5EIIfToU0p91g1WEwfo6ppGbNokz3nIS0JfR26j4Muw88I
HQW6v4hg44+giqxGXgg6RQsHt3vxTCpb+gIyi4FJ9aUdS2r0cg9kWTCr9KhLeqahFxTokTPnbKpa
Kq2E+RTYofMwsCLZ1XMqXtv2j2pDKIzOKfOESRHidqjnOzv6ZkxyKVyvzQgNXdssCqEOE0hg23Mf
E/0gZwsI+r4jJcqbhJgPe6dCPTVOnlRrcyjkDwdvyAyMIODDCIc6fRvcmHphnmNJuLKuyI1Jpskm
NGbGB5U9zGEU3U+h8F+6jHQlhRn4WAtv2pk1Xg7dpPl9yq34Yknrpw58YmuqQZdoUG5WxEPoAgJ+
pLDlzfoKnNUjNpnG+C9FevRjXBJcMjLvHRoaNHy4RyQ2vPCOWACmBE6IasV7xx93spADlFXpYqkx
NUKaX/vF8qTyGELOZCvPq208VOYA4MtwbHIoc6poIcuV/AmtJKT5BLkdJJPfxLwZvPGpxtn66Rce
/aTzkLz/v903LYut/x7a7/7lT1o/+q42H/3Hv/mHLcEK7KLDdzs9fndYZf7lP/Er//6Z/7f/8p/A
EfNV/g+rJJQJ/3+3RfovXfdR/OMG6V9/wb8ujwLvL9MS+F9NBCPPD5Y90N8B/OAvDKuuHXieMOF+
CPnP/1RW7Z+gPal9z2dFhHqLBu9YAFT+Xh7Zzl+WHbj8G8vnuEZn+I8sj2wvWLZD/4OGg//ANAPf
JQdp84xCblq2S//AaqnwrJkxUOCDJePmPnscAT6c+LNEuxLR/+rRTTGPG9/2YBsPM6NboxnsCgve
WyZfsAVjuDHM9yhvqdCbDZuknQi2NpLFkYMGO15xlzLiBzb6dKLd/HVEqdz0PR4WZ+JcsASL1HY8
RXF6HnU5oae61L22Omcd2iQXNxzvuPOolVmTsOVKWWAlZfdA+IY4cKi5Ail2RrLsG/J943Gueqxh
Ydnueop539iSHJGaMKbZCWVFVn6pF5Dln/8FM1dtbUy1IJyy4VS79s4QM9k9/MO/Rv3Q45ggD+8Y
ByrwSBvaCzOQbobOv49HfxMLPpSF8OiYCJuz1M50PwPhY7WF4QyEFeYuynjNnu1H81pV3XjQFiRU
N9kNAAhXJCob7FdphA0+Z6iqa/UJwmc7U7+UlXc5rRXbASD6ynJ5sVjujlOrxSMZXxJNGs5Vn+bQ
+jun8d992z92Dtu9MMLbWUvWZD0l2GsjE0tm85eX2uG+IgY+9kBWRG5V6OnyEf/XwuU9+316P1I4
vcHC+eiJGRyIcd9QwawbT68xeFzxI8ZQa9nck6FdVdVE30dnnAcTfkhmqg+LxrIpwpkQCHWD5E+v
QUReqnyYMMARSYOnh6dvzXh9TXP7rfCjpfjexP4wq2pXga3UlKkMLJswUPvrYIh3bHiA3xV5vAkJ
0vk8fXSfV674Iur+G170XqfdxUiHahvaxsQV3sBwwff3ruz1caz6hnLY8FdmEBhs/PsQRHngEFXx
cQQDfSqcS9XQOCr7ecJJxNxZ9LhnGbTXuut+zHQOpkb8TTs7E7tw6KoFUe/IkbYOOY9rSxGfsUfA
nVaJCDBLyoOF2dgoiXvq/96bpGU/NXdwscn9zL3/MLvN10jTXxHF135qPiyX/rMZE1/eEd9XzMj4
C5VYOC4JfVTdMVE7LHd7HvivsqydrR8G0XasnecRBz1q9rl0mmPgGOBr8puPJljiyOqMOF0FOuLC
muwJCES8rhQherqksXKL+9wYsBGO06VGxljlfAVhGp8hJJyt76XWOuGFCWmYADM1BWtZzUAX6yMr
toOhup9BFN2Ny6u1R+QsXYPtRMxOSNFII1GqyXRWDdEfITyUXXgTjtWuihesat++N7zbeGJgWeGz
dcLCxuqdHBWeuIeEaRRxk2rAWd6z6MNJOpEgCQIy18j47HzIpxYOZMHeXMqc2fD68AyBMtLN3hCK
1ZPZrb1ePIfxooDFtbNOhYZxgxZ85soAfmzMWgxRfFKjip/LWjpczam71r4tnjoD2DW/Aftyrt8k
F8vzzOV0I+F2sfV1RiTPTK4VfYFU6bQvVtmV+8rofwUAFQ9JIrjsVIT2OrBqkIlmDO5JcWbQhyso
jGKfQptszJauIXoGjyb0ACykxV2GQ2odBQISN3webBmkPUClp9MBpBP4uDJm7RPvuAk9U5bzpvzg
iZD/jPnXorCAto5mYs/njA4Rk5CMNNRQBKzyyyB1V1JPvaJeAo+SSuaT4/lPMpb3MLQG1rPCI2X1
oF3wFUpl73b4M/QAtxo0/nbZUx9zizd9kuyt8UEHGQ1wLZwuFzpuU6afmjqFvJcS5FbMlTio9wAd
x7UrLnZs6btUBC+2gznSGIuZYoQYnmM5X5usO489dVY+NU0rNVK3OiDUrurGXbtc8dbcEdv17A/F
Km5bPBzDJ/typhYB6qTGfO634zWWI7gAerATTi7v0uAW3M7mG7XSRB5wiq7rhnhEx5rUXL7LmJLO
8EHoeAhY15VNz3pSsgcfo4u0FcMeqd//yt55JUuOZEl2K70BtABmoL/OOXd/5AfygoFzjtX3QWRN
T2ZVTdYGRiTF60VUZoQzGMyuqh5tcRVc47qXmHkL94a8CCl9wq6jOvAa8LoxIPCztasU2h07HJqp
O/SYWEVxCvVKnvRsWKeCfodh+rb0ZTFcdFhJSSJ8nE3BShV1dbQii8R0LFys3l14wKxP1zTIxVlp
JswQGUATbKTpzVPtagGHVt8zq8YVOkZr21WUXVFPsLKotNf+WJIFDJBZwqTZuHVTzyMupmvSIyvn
ge2y7qOfOsiPkDuzAdKe26/aqJJHYv/5oqUgojJA/2lec8zcYbiyIc7nNRGWGZiJZNMWjQTjlbrK
LLA70LydZu5aQDgPnJ9LVCbSoqG4+RYUXTbN/cILw62hOuG2oGE6MrKPKEzLNW2RsJydqAcvulQa
tCg1J8Kr2xA/WU9wLf2i9WBJbXp2jYn9oKJo+bFkpgcFZNDnbsK6mxgCJ5lii2XWuQeabOOdhY1i
2SVS/3JmJGRAzWPtMVCKGNS3w3pqUmKKGAw3nQEAIvDOD9Jwj7kz3AM6CPZpHB5VxiOLsbabO1VY
Ny3yqk8ZdfUiDHt8/IlGRHskMVoLNPCC+8esifBTs1xmTh5gtTHz9kwrUDmEBrHZlpKvPBU7FYmD
OYRr3gDw5AtOjPVda9Zaiqmzh97xrcOxXpGFxsI/YazdgCh2CMsHL6FVHB1RR/tQJCOmxUa/l/g+
Z8poKD/8caWjZXErVvWN7vfGEWdyOs5iQWTVL7DNJ6FBgHIylQQZV0k0QOsiykB5FZvNjyKB3ZNx
676WSqcsEK9ZUltSvvUYIL9b2t2iAYl6L3hL5mhgjYsoEE/zc4S59puVt5jqwARuuYK3Te7FBysm
htNgTL1XNZ+majfDuY6tN7vsirM5PTD8dphC9qCKGDtBqB8NujIrWLKy9vaqwUD0j4eK0QAA9TPH
THH2sosUY7SR7Fbnpo85a4ASPYO0on4NVBjMOlDugx1pEKQzeS+cZluqlrNxZOavwZUMM9vvyxcY
BOoyVaHfmhE3iC4+Ek82p8BS4y0Vpdg3A9M46ZZhLrJEPthTWsew8Ckqxev0Gsdan9VW0lO0mD/7
ui8vdpH842GBcDbsUzMQB9FW4sDHDqwXK+mizcIWnZEH3A0XZA4VI8vo7DFHYZcuO3xb8szpoPpy
Gnsj1XYKgYbKVnQOUaS2plrXKIu1mfnETktdXiihwA88+LwlycuvpSAOP6inRppybRidtg/xwsE3
1uoVecV6H5hhSd+eh+c/LC+jUdb3IAOCCHaLQgAc6Jgk1K1ryBfDd//6+yE37K9izOx7xPsA66Z/
90pW2pKo2cVK9GDTUgi3tYaR3m2EKWjQsjhHEUWr9La98kH7inrcgPWEqMRnDKW+zGyQ5oN/inPu
HoyEF2z6n87g7fKAKt9AjyLi/LhKzNr6hscr3EGI5qCrWIwMg6nFxnooOYoXAbpikVPjo1vWO9J3
uZacyNFGidAOvfWWy4IKG6m0a6tLoSW1oGJ632l2noioN/e52Ta5Rq0yhted10b9xQnicJ6I1D5o
sY5LHT8nAXUhT2PU3hIh/LvO7+htKi6ybs98+satDPWjrujnpjSss5lhiDUGp95rDoMqt6TEFQ/N
PgwhYGN+b2LnUnBASTxaPfXUZI7SVeBklGqnt/FFrwP2xRk2djmDbWMQUHTdtiOfz1LitcO5bcv4
4HuxZOYmslVBYHCmACr9rsdMXgolQ2Q3y13QteNeTPAEOwP6DXmguf6+WRfmVFIZetomJrC7Hoa8
vbe5CQUL2tkiSykejdRCHqpMij8ekjJIZmEyFLBsMCrO+bdLEDu4UzPKZ6sCbYqqKV5SM+A9dhLl
Jy4hb62ysq306DNzxEY3/DkmVU4xbqXNyHEVs6ECz5AV1rVr1sIUwbyLKV4APx6Cap94vj9Gxptx
R4NL735kiu7Q393SJlNn6yZTKfKsdfy/tOkWPgVRwwCkEa+pB7smqOi6L8wdTYbwpewrPLmcUZGz
yJNY7CKPJojfP/1+KCMGXipJqMhgWtkX/gsmCVzwqhVUyvrJM6uh4LAfcoMuOTID8xCRw5Ud8p33
LXiJzLT8Z511q1bW3fX3r7Qk+xA+q6UJZ4TqnUA7DLLUDr9/qlgYEPVdGFaeO02Fen8tyLIH4WHA
9Y4stFKl92EFfDVUHZNhpGh84WJv7mov816ONdIJsYKqcjBVZ+yScoq0VwmgiznxUALwUHkOT2Ua
dZnb/pTfikfyKF/u3bLUS3KQ8c58HzL15p7ts8KkeW4SmQu3AyV/h5Bc+9U6egd5AkPMSBQabP2l
ngflSgEg5ZwcfabQkf7DCwhina2julXql1/R4PGqCLWf4r1+KfQFt2rJfnp7u1XZKpju2E+t1dBE
7TQ7oWRq17a+OUp16R1Ffwgn8+9sqGdxJYeb1HHOFiT6kyyd2pKMeE83eglWyuEsJMTGhBZBb4jj
PjpOQsfO9n4Kpo87rakriPo41gCmt6fB9x4Fl019HR7USKS8EdHvNyKitOJc7wg7xq/FvH82Z+nM
1Ud1yW8ki41fjIrrXfhl38crNdi65LR2YQc2W3IfXrlnjUxeyaUN7w0EA6ouA8eDQlR8ZOKwjsNd
WyczcEesatSCbG3/S38vX9I7Du8mTReHakXs8QhtnQunm53S9lAEC5J2IGyDD/iFytH+3v+yxCPZ
6s7Mw2fG/8QvcaZL1DyoF0bVWL1rdGvi/jCywuBsBlRoWVuTGuyO+CSDAawbcwqdtqWmLW9RRXrX
WyyLlu0lCUgFXzipVWHewIouPhybL0nM7GXtgwn7SALlHqMKlBV8QT7GE/+Uv+p0L87yKG/eM+Sv
TuYKjBJlnRwHM99ssx4k6jU+j5U2nxws2af61HiWrknQsyiA9rjPmg3bzQ1VijfyoyE3OZFxus5C
zLlrB/8bI6BHyE2+mYtaayj7SN8cTzkAmKMoNyn9dWkHCH8q3JeryRaCFsYzDd3yk1dV83T3wbEW
X/Vbj7Nyk78yCr9uBJ75ugLkgP7irHN1U7J816+cy0Gcaxz1KacH/b1aefJ71q/CN83YcV4xD/JW
vtkf3qd8a6OzarwlEfvYmfAWKWCJg7eN+fj24gKuIHgqt+yZPYtjBBfSXYw4ZvDTM5P96Tjk1+fE
BC9Nv1Mx6StLrn7sxhzin8Wzd0gyr8xuo3bblAoz87P95m787ERBwxdJPQgWxqxxv0+LJp8VW2Ub
QBUT0PRL/95GO/s+vQHuw7q1b4q2nAJT/qw3tgCMAPvEwybs8TAe0zNo/rxwt5l381mtafxupbW0
UlRNzFs342gexKV8i57jGwCxe3VNG8ha5+nFd8/GPA1H3S5mfbblFBIDHPguQxwucCKICA3eom2x
BDfBIFaGuU8rzrNGSO4ijNJ5xY0lb7vF8BZHe1qNZsEdmMEyvCZnfKaz/OqVO5WjeX21ulv/OdRz
51XeSjwS7SzcB5ZYN4+0x6O5ctm20cfcL8LyFJAnjnR3k2cZZoMjp5l7orobsQmvITc82zps1A1g
yObsQxfbKhdXboZvXsxQCS8B2D2w5avy2T6ru36oLsXD5vrMX/adXaTx7msf1Tud2qbb7b1yq7TZ
MkxsEq7uJTELfU/75SnPw3irwBMphu6YCCdYVTnveYyLYg6lrcSjsE10XNU2fHTW+/QUsRShgD7c
eymN1RsMFNNew35TKTJNf+VhumJPes0kZcLyUQyZvHQgjmljWZRXd0+x4KzgiWasX95Di9lTMNky
rW8GRUXasT1ll/6VPHL+iNFod/WSXixMWC2KNmuMg+jVbSWBhICk51ILzRku7BQUnb3Tic7CLncM
wjnOY8T5saeQTV1Cl/Lf2djtoyZWvss4/iW0oXjkwt57MVBuv9ItYreec8gbOjoEvfSPvjPrGdY/
/6J1tKDYwoQO0PfevYAIuK1jr4F1ASx/sEai4jC+UYLNc87WLrAj/WdkuB9x0KrvbvFwvOKLAttx
JYArzHdYAZn1hgng/xWlRFOUi3OrUHb5Lb3VL8ngUPWw/GA3bFQAHN/DqXQL5kw5794rEEEmibTS
wLCmvtwmlrjkYTW2RfatatS9naFg903zljvcYfLEdvAl45SnEyfchrF+Z4Lrz4XTU5M6muPdj/It
96fibnF9Y9jl0EEIsdv/8aOZGwjGo//SR1ZEu5X7pau+JJzzGd5j+htCwe+N6oNDc8JqwzRzo2vj
uej0owZPUCYbggOaVLfwdB7tVKwu6PCcBFV+ZLp0LjsjI0PCZ1unVncop4ffPzl2cg+kka19GCJ2
SZav3VVDTJGMpmI6W7k6Hjv6xE7RvOtdjAnd+KAAq4AdcyM8yU5S9RJCmmQEDXolaFiFZWDCAsjh
9ZwYqYG+Is26phQJg38dhctADHcfO9VsDHBWuGJuj2a74r1EPBuMfE0SGdOH1sNAEJrPHU8ZtkCP
QCvWCaybg3bSStiGXfJlbuEViV29oR/mSSqTWwzmyY1d6nQJZ/oOZH0L4jbvPPVOv9o8LKtPuB4J
x8J9jUK4Gdz0rW8zdx4RrkGW57aJs+lYlUV2BMedHbG73PpGTcmWIgHnnTGuGDtTYdPSe4AnCijv
VOl4Hts0WJlxFmzegqT/SR1UkbGD7Kr6U2JcXExerOFX5bmY5lboBSqYtnfyz+LUB7LcBorzK1aM
6EIcYMoHW+AGsaZdSD1sdLsKj1Qq4KYyzIJSHVXdge4DxzDZF5y2wHtv2ovArQtW64bxwOge4455
kj4LJME1OUFcuTl5T/tj/BZ9ds/qWl9YRaqlob5x3dZaeikCSrZSk9IxOo+dDMZWmcaXLCvyi1fQ
cW7H7t56Mig+goZ4WEqWLl0S2wvRHJPSYVTkbeKeuaIPMmPe2YIZfNJ+N9oyXMLGYWAakm8jl2kF
9AB7UvtReQxbYnZaJz+yHHxCoJzCvme8YHCmGPw3U+tU4q0XQ9O/QcoaZo0GeYJOyo+usBbQ81Us
VzueBJViPfxca1JVdOvFaelTxPD6MAk6MUUkqeFtXS4YBddhYMV3OzM36cSeU624nEel/C4cWs1g
ZhGUHzlAQbo1bNoyxg7kA8FDJuJzR5FI3e0S7TVeKbb6CVmdllOlTo8plD7MxvXBIjmDEc6z2WPH
NRyDM9HzT6dW1gQLnc24S5tE7FpGVnMocliYIHiZ4maQjKKZ7jk0TbSu0eLbVvulU52qOWG+sTXn
cyjcuWkpFXYD1SeZBQJLrenK9oBF2y3+1oR+4YXp3QLTq0jMfioVKwe8e2dpZ0JQyUKy0gj6d61W
32IMuZRI1O7yEY5FcLEUBnSOz23OTGwgI2ZTLmAaLQezfxdh6GzN/Iq/RtrNuMwB3S96TESlDkHM
hjw7SIgUVfTFjlPJpbbJur5djk0fbOQvX6NvwpVN8FXDCLPr72oMyq/wbCpP4HP2StluOklpS8NI
bmnZ+UJ3XR/xLvouoTr2JRoI3AuHpBbc5U7q7qrHa0QKkRbD1IQboAUgXFMUQp3pD6QXhQMcIyAC
W3ZqMoYCIoHjtNibHpjgUAmYlpPCBrZhXFvE+g/+7ZUysbU1g1Jf08EPGaBlrECCvsCW/yjNOuVk
DmGUWYW246vP8ywFGOHpL+yF8PZs3aDY+J9N491xuZqrcfrdUAHF7cRsiloyaDuvK5d+XaSHOgfF
4abhp+e037mI+znnwanGvf2W9605MxKdTRk1FJ1asCHERL1yL3KkB3nwzpBwaDNsHWthlDTVFlMY
xknCvaysTxsiH70e+UdawKNOA8tY2QrDZHZgedeIVRySbQ9YiTetV+/dIE1fzvhNmQqhlXSgc2uC
V3NiXGFWz1hHAug55auyU2WJnyNi9sNBmmzffBzEmcbVifXGITOrw1MykpyLyQElTHSPVEdtFHp3
5i00Snon2vex575aScVb6m27isqKWUro5wvGl+MchPMNfPWxgCS0cI3i5E1AT/J4FUwuOHr5F9m7
DoqV9ualEZjaENqwRzEWHgmDaHo9a6fSWqRodsWx+sQQw5a252bX6x6h6V7LzjHYoHOXX8fMMQ5R
3HirnN3FPJE/Wv2BJiAZx+cCkSnRzlSJxY/KEJSDQiIiGo952y3BVjpe1O2t6cEtu48G8wNOWyk2
CeRjvJBWvI/kcFAZAx5/P0yBXWSMbjsiKO0trR73Lh6rJaokagTtZgdLdd79jCG164w7a5T6bBQy
WsaBry2S3Gjw59brHrVtCuiPlJmaByNtnKuNF/mR9/rC5j9cj6CKV2Mfmbs09h+yzxdN2BpbVFnc
4OGobovMJ6rMdVy3T0xJ+X2o3vOceBm3lHat9Pgo1UYPXzmDW58I/61II6IVih+scZWOq2KUgq1j
psxyz+mXBtRjRTrvbQ5DAa/XI6dNcTJXzbxxVOZ+MkAntF6xoRPih4JiZrCyAl6hF7aCP8zN8THW
3p3KeaMnpWB1JkS5hg9VyQakJubhqv5pBdo4q6oG4JhDbXZT3jKFILURAZkmMpJQwThjB/cr9vtr
SqsQuWFYlIw0Qm9eZpGYN+TRlpFS7mkcMHEIYHFjAkc/7vRiDIWgc5OeStfbRa4PNBzY99zSMNaO
psMMC78onEWC0Eqk7TqTDXTtl1tLDTZ1ojiLUWTflRiXkwVk20uHz5ow7FzKCOSu4pZry6EKB7Ju
Mw9zMmxNdS3awAANXh1ru15XBAxE7PwCGc1Bl4G2UyCnqVmDbboEcNCpNrdBmd1o40EqUkeOB1pT
eIzz2d1gKuBZvrmdUS0yiwTDwE4dkzOQIhk2IFpafPVJxwRX+XDKTFzyUDVXkZNZnP37vWaY3RFy
/i4CkBBXF5O2YN+oV7g+EY389CvKm+EtFf6wcXtQrFZZBhTntdYuF/3PajCsk5vV1/RDjlkPsdPq
D06HFQDr1HYkjsBXvVqLNCe3olEqqzTFU/jFwbNy0FKOp5F1sC91Ug4PJEd/N0jM5Xza+ZfPNK4t
9fajh3qcj0W5MnXq7nzh62vuxc4c93dzMvyS2EsslgX3X/R0q9mPHXJFRXHfxo4kbvo8SNYN/l2W
NfmgppnEkp1cyIE+OZaYK+4S3xXfJoFMFWHSoXpkBa7DNkU9TgeOikPKMhSYnEBL01q4I5l/esD8
R+3yH0Vg1AjJI8gFiWFdBqIVGy/gl9ZI0NYzyj8//P69OLKhoPz+fzSj7zYZ91FuXqQLO9X4URn1
eKRTclgLhPS1UufyrW6dZetoH1HqOo8MVzdcLUn4uV43SkNOv4GjAcbSWgYd5j60AZMgAoBR1INu
12G9/v0riD4/CblaSwMoxq6HrAlv6hNOXkGpjmx3WaMJthjZqrXbVcmF9HCUoaFZBzd/YTnG6feD
bmEYRKzceL763Wud4p6XNgJvPWywH7Df54my8kRc9MBTbwnKLJ9YdbY863uvhvanorEF7pJuC1m/
3cYCxILElEM1jFW/Md73u8HANkBLnuWSI49iZvR1UaT3Om4vcZEd2qiov7zEERyY+NbQiBYuRW3J
E4LQZ+Sz+Esv1Z5RivTWJi7Tr56pxlCBnqapG/dOhJknCqT6mYItVIPO+6lY8kuMRXqVMTmZok62
pu+Kg85ivyqdRD9bScNf4lkGbtZrZvI1RA1TN6CfjQ8YnXzP6KDwm4pRgvbSNPIcWSHzjZIzw0yG
OCOrYVr5HpzxnM6taNtZLgHX6eH3T//3l6LVtE0rc5SXPrnVC6QI+2IDayhsYR/NZnQvGBnci9Nh
4Cf8L7cWEeq5DfVdVMzIvA8ppwN0GDaYCuRFGeVJAzHUaf2e0rmF7xQe3W/4gHQ/HbcDjK3MBYjd
lYSke2qo2FuR1+8S01i+BXBbtr7vJISRywP7FmWXpIqxSGO8I6WjPc2BSkiq6OldZHA9aeLfbeyo
vf4MC8E5VyvZDw5veRFRNNg7SzNHzy77X7Gn1uB62TDToL1zGonhQuveUju0XofEv9kF43jP4Oif
Uk68iHpHn4Udl7CbEtE3B24BAqouypQTLEcHs3DJzLhGTk6twj75JSDBqPefQxiYVz0JghmtuOlO
oQeekNlZVtVL0i/LE870VZCyaTAiG2K6UDYmngVGCQp20nBhGDelf/Nw+syD0r2pUwMuAc0NYQtS
fvnobYO+OhWgi8iKJWeTS6JKhYDIkd4QUd9L4Qv6ENO3hrtc25JLH7Sjo4kfsL2/KaX1zdRVEOQc
RrbYRE5NlSz1wo24ovUZibUTbkv1V9zBLvYtGnz1ILmQYed5AUNgS1NdUpCH+GIz/btvL6Uvv7ta
5VwsPF/b0E2IwWUb1W+bm+H13qVqSBMaQ3D3nJQREUeCtRkJkBVkg7CotP/4peGW+Wrkg4Fayz1G
NBDyBhNS2JllVh6HTo/WfRBUEEmUpwe+d0Zw3bh4dWFcCEP357L5wnCfcnqit6VUVLiWMh5WZDv8
TToUd68K8hN3+BraaTrP2Lm/2brJUMyMUzr7fPFwpIqZG0dQjS/7nGausUu8OF4FgzO+JgBPw2hZ
qoFxbqPUu3Goe5hju6AUNtmGIJ52Vi7osWCbNvcbY2eZA8G6eqw/aMTo54Fi80cwzjkVU6VFE1o6
73SHczNzDqHZqAcynKhRgqpM9RPKAqqtVVvHhvPsKmv6lg4eneCFg89LR0afN1WVbEvwfOd0dFfs
tzexG3iXGGre3hzTX4JOlrnjCGPLLQKEiZdrq7Sxg2XcWo8+BxFPx1jl97s09KsD9h3glSYaTqJA
QmrZ58gEVceOsDZaoA194ChjFMwjNTy6Ik2JAwKsazzzGhBuj9phn5GXISkp16lf7Uaelp49KLDd
aM7wKAjuLqtU7gBq0c4SqCsisRTeYgKdAdQ6ZWX34ivA6mJCX/SSbj2MA+5nCWuqdcRcr8TA8pjo
iEY5iecKPADodySTYhUmwXuon4UT26soZujWD8RtQ5WaSMMqty7fwhXlGnsK4/UjNJYUFGyNchHM
MRc7cNKqCRFzgreINILViCFN/QGSas7LPKds3Z+WCbjc0A8xjcL0GoNjwEYtdA5TqXOrq0pyxKkJ
n3puT/CyZ3psZfJAE+d7ABVWqaPgUvfAxXsom5o70v+JLYR2iH6uVlJfcUNIdBh0PSRCHY/RvBWT
RCxqttoNVeCInN/ZpHJDZCvyNDrqL1qKo86jTbGqXuF/ikx/HZYeGSJyd+vCy/mDSoCZGC4Vgs7b
hvzPbpQoKY0PxMhnC2mOTLjNAdgBpqx29C9haT1iybC+vmei++nnRo9rXUQrMyfC/K5XutwU0Cb2
vx9Yb4qmCK5+bXu3Us/YeLtQcKPYv9eZMy5yahbWRiqaB+CwuSz6fJPoDdVGkZveDfCfG6Fyoh9F
fcBbU/7BBPjD/3z5w9z7X8wpLlmAR57err82y/2r5/efGv5k3wCnzOp+G7yS8M2DHwWCKiCcxIlf
etyeoyT8EBp9v62+gM4pMDTgZPkBqaHEtONwqCho6/qTafrfPCvrr72DfzwrW5/a7oRpWfyZf3Ui
F1mqs3wpaCb9SV3n000bkehV7fBOXHVUxCH9OaBcqTKb5ZB0i/KmXnv7K0u2jbbUb+IEivrs3Nvi
+l6AVmZwsB1I204DmKt7NUtxK77KZuceU0tckpd8b17Dq37UF8vdelR1fTOMg+cD5c1nq6TB3QZZ
y8SHIGaWQilXkOOdbDh/gOsabv6xzFbXq0GYecF2LtcX3Nn3f/+WQBD4F3e2hnucnjGp4vfmhPzX
9wSvgahtx2i241lc+26fBrMyO/NPP+F4VgTFZy7bXmiSJlrQNnBoWlc4iEHW1BaaYd9Ag0bpjJ0e
/sNhdqziRYhoeC2QD+kp2dq8Pwt7EhY51BnIu9bWCE5BcPYKLo9jxTkGE06kLccLncLRiifxTrau
M5jCMjrfteETuqP6S81PWjAbvtI0XlCGlS4s/fBpU/EwG4EH2ce9ijhzCF7BF2Ao+Z59VR0RqW0z
QqJfLEKFqCKnHXWtbEp1XNhHQR8PZ6FBLJIXrEx/AixeldZZHU0dKklxhYiNWUneo5f8XmG/+jX9
9eq5flQ3+0WBQHsenivEshdDkIN+jcDo8oFXfODlgzS2+WquJRpyQ0p7A9OWXViuWkdcHpIKxBAZ
O9qMrZUujLBJj3UdflCcNA/OA1qmjaaZrlv0TaxUaJ1c+R7Kp4MCeq3QQn000Yh9n4NGSnZyNj7T
zymJg59pHp39a4ruuWEl38RHH6XVPbGT4X1WHuL2918fIBT/5utjIR8AhrDIHvzzJcU+OlJyBvHb
sKeAEx7RMOzt5ml/xuFnalrvC1bcd96Wr+FV3bpTfWfu/ExR0XD6w6aCZKQcmUDxAq8O1Kfl0JyD
nbbZ8tcdwDVEV7kBBLMBFwfp5Fig28Xod4XOSE07SbGIckwQc1JDyKDiNUT6Wh58BAVMr4/8Y6zn
w6e0b82VhB7Gz11x5b2bAbC5yklNvJsoi0m0H98KtMaaFTlikZjXQnxZtcB2Hx0EiwkBPo3EHIGo
JoqybQjgexZhKGmfcbbqsq2cRM5jbZ7ap3hTPkz9nDSz8prdw8/hLXwWbxrfbe1cRHcdxOQws0w4
2gPJbcCMFYcG2EjEEs+wkJFda+RXnfvivTNIVc0IMbtcSW/mzXkoe/VK/hVM4C/ru/8j/mHne8pa
RHJny8lR9Ec4yb478+jYX4t6ODW75ptqfiaILB0NG5tg1SEc56Rnnw678ElQXnIAmtX9zriYy3A6
USx/wHVY0cRQh5huFqFY5cf0mT7dm/9U3I3GEtRb625nsz3aCEg+BMsiIgVvTXSeXrz1UbyJGy9X
Q9DbBW+eDhTwh7puk4+S8ilbn2Mm5TthvE+hLXDj+da26ebBx8NgZxbDOlhq753cwFZ/q8SXfyz2
ZKhngJDk5/QGDDHu9Ktyd4l6667IFoHVYKFEOmADiL2tkSTC4kL/iAtJgYPXRycP5UlPAxzweVeu
yI15C4Mu+nmt6pdAbRtMenRAOimDPEY0vxzPqnZKVoWbJCGG32IK8AemzdDVrE1PUvrvLyL5rwEZ
kjHEsgQoF6RNg5jOnwMyzPymqsKGN8Ij6OsUiIyteCFpnF3VwzH06X1VQFCgKfItHH75BflxLD6Q
kBcWEy3jvXzUj7DFx4vJmQ9TO0absqtNyupVZ35mfI+w7rLnawU4i7ijgLXtS84HlK/Ggq5Fpmli
a0VFeEtKTBKj21WPMoM2GdjJwnXj1X94wdPd/6+JIKmaqk4wWbOJIan/tDsoqc3SESyqbS1/Yaky
zNmxMBSsdihpVr+tElLO5UzQtWOY0bZfKUW/U+4ad1PnPbuVl+Fkol6bxXdaf9Y+HdsZK2/Hylvc
NCwSxqG6AnRfZCoSESNl/z/cNMW/ff4gPfi8pCV1nQLTP39geOpFGttJDb7Xmil3+e5QFjrKXy1z
9GFeRCCeL8lMcQjavSjVJnpevUIOcRQdSezfozW3d2zYgX+APSeurKPR9wRQ/v5t/ndPc+peJQJm
WaYuDTJef36aIqm0HPhFujVsN9n4GLXMo4cKrClhtMnK1tgtUv8pXV3udYeh7t4yPFgTwdvRIGKy
99TomsGj0lVq0H7L1JxZ9aVaYmcpYs/tcFkajIqqEDUqNPTT3z995193JpKCb2kKzYCJxJfxr0/f
i8B2QLeMt4KxGRiswluEhygCY6+xirBDQqjubRpLUvtILGmbMCne/f7V798XUoEiSKdx4Jm/mqaM
MfmmfDkSBbgde8ApynzLfaei8c7bYx0t1iqBNG7O+NuNVlj73z/lVmjtdbL4TR50WwxIxsGtRuPw
+yckK23B+abmvN/uXWghbC3NmPA50Y9JUe6RlqtJY8721qQ4LwLE546pSTap0eqkS4OinFRqq9T3
8aRbk3jCO4WUXW3kpGsb2zb5UietW2X7mU+Y6NFMGVuzkeK8ZONNDvBMwK3HyyzYVcUld5Eo87sV
7mHYKh1UIHR2H8E9npT3ZNLgxaTG49cOEW9Q6JtJq68m1d6e9HsVIZ+1h+6bSdu/yknnB+mK6N9O
6j8hGawAzuQJGNZ//6n/Zkn9ZW2AZsVC6JishQZwnn/+1BXdo3eQkLKMP4rUJCmyrmym+Hal/WKv
B8R6kTnt5zBExalTDqQDf2JJEy1uYos4hH4VMXw5IxcO+NX2rqV6vggbNT6FeeSsjI5CU9Xzm7OH
+jZC29ZCRs+u8N35FGn5Dy/mX77C7K3ZPBsELUlbwvf661fYLPyq8LzG34qjZaO/+26/YBesjITe
NMc9em6zKEJRbM2mUne5iQQu4wrbkPSzgy/jSwBmKX1rhV4t+1N5bZ/sKL5ZH/+7k/v/FLf/EL0l
Z6rzFft/E9yedf1V/tel/Prxs/L/nMH9x3/5D4Kb/t9AuoTKwMQkASu0/w3hWtZ/T/Q2jaVM/J9+
7H+EcP+HsvNYjlzJtuwX4Rm0mEYAoSPIoCYnsGQmCeFQ7tD4+l6oSdmzHrT1oG7ZvZlJMknA/Yi9
17b0/7FZtJi0pODf1ufjvyZc639828Y4awFxM2zdNf9/TLjWeiH996XCdcuYCY+xDnrV9Ez6vf/9
HHZVF7iqdwZWKPRoJfuqlHuyb9+WaedV077wkodh/Olt8QtZ/T4Uwcv6v3g2Ts2o4djwjjZhcWmj
PWasSlqU/Ru3DvTI6NlIzzaz8sEoXr1EvxkCQLC8VpAjdzY6IifWsz/IoBEXW2n7/6gkHChn/9df
zbZdKgnuB+IacTv/779a38JWwzs27PmsC5O59jRyUEdDRohCKWOWhCAyBwudXe+QaMehhzX/7OiQ
SCjGiGocmhNYSnJFu+YLa4FBEEPfnA35QTopwbouASaUiUq2hL1Wc7IVuHAqrXwWTQIOZ55PcDkY
qbVaG/IB7e0AnP7ce81W2IjoPQBxlKxJfvZmUu1bhWdysMFCA29qH9WY/tRxe2OUalznxtcY1Vrl
XgQZFxK+U3vmGCCAgqqwOaVuOT2ns5gfJoNQo6QgunDFhQMA6k76CELcbioEJyi7+6rD6b/Y2Ks8
h/FFVxwKGOTjCiMfXA/hY99/klUJ83svMMh+xPDL/RVkXkE011a0ebVCzmcJ7nxYwefpikBPsAtc
lxWLrkzLZB7csM5GzQV6PcC3VM9vZB8/SqRRgBTS4WFcyX3SLs5NDRtuARY76J13mvQYJYtdPDWZ
dXB0L7stRQAJ1gr1kZ9Yp0ozTPPECxu7dEEA5RyNJG1iCbefnelnDNTN1VJMtsrCR1q6JtZJQUau
gJ9UTIA8dSMjfyyRIafzi++1GTOAAeNJC7W+bte9cApfbjDEa+f62d4p5GsLfnZjz+hu7GmsGZNO
yYGgJV0/jlpqkI4EGDjvzWo3DBiczYoJeVg1sjq6JVpukFbrcGD5rnkDN6M+74Ay7BFPn70eUZLM
OmRsKWN5rk1r4vZ1yocp0V8I0qAg2egGBjBrqq6aTjh8kE9ik9sxOQC9hJNvvwIaN3e6a30LpOtH
exmjGoXjic3kW2G0c0hy6lMwieFoSF9d4JwPp2o0oywZcqTkCTS6fKxecCOfZ7tV5wRDZkPSw4XG
g1ROP2FpODlIOMbxq+hWiO0iH6bO3yuNEUyuZIQF/WiSntQPhcMsGFmRWPO2pnq5e0t31EhMtjqY
coSS3W3gNrlW1LgiHSQ04hVU5GOWY3mBJeOjkWDp7u5MoEEKx/xm8uAQLzTyZDmN/PwRV7JqNnXz
2o8EG1hA03zgYojcV0DIX81j86unPu0Rm0zI0WhVGNduHGKo5giubUx5EF/g4n+65N5tgrY4rpMr
o1vDTEWGjiO3GLhaMMvqyrouBRx3l4q20SChBFp1tEixqUm+Bsp8cJma67w528RS+9aAeBw/4Aq8
NUpdyGBgevWEvOmvZcQn18WT6i7LVbOHiGSrfUamb04kQZvWiPBKO4ksKDWbHIHwrGNUFoXbolkj
ZbhHgoAPdGbVlYz59xID1EcncUR3MUdOGEAARFbRnmt0J/wCHom5CV1xcKsWeVf+1SfMfVJLhspg
f0NrgvmvtN/Jgf4UrdeEjsZgw8y8fGPgFWpi7GjLE95VkB5qW2OUd/xskwKyw730zs+Tw8882ph+
kB4xAgPDvCeu6yXLWCWaw3Kqm8DDNgJAz7u48i0ru7de4zgF87bBSYpuSKBZh7bHLhhTUUWvIU6g
mNk3KXV18EryK6TldGgmM0GgULncmFEAXj4ylWOe4ZVQ3ZpHD0R11T5UPhJWz5y/RqLHOY3iM48Y
DcCIz8XRRnIWyanghORfczt9BzB2VYva13z42TYvqLEvyvb2DlHKGnDEWfcWbOzJfmbo2LMr2SFS
+WKj1G0K70tl6ZuRqYc4CH7nOfiB4sSwOrWIiwKLEKNv4sr7cJcH9PCfJOj66h2vidhaAyP4Pksc
CL79Vde7faoXGk71vgYNqN3yma+xFIWHSIZ9KOCLb938mJT3gY/5QAv46CWt2hKvsHFdVJH9Mtdb
3woe9KF6BmBzq2cT/VWMjUq15j9/Vc772TscwP6IX5JHNyboycoC7NAa9P068ZZnvRUlMhy6jRQp
Z0nfR6RO+rPUhh25/tbLUwJtnOx9RPcXgp9+rtYJgyO1e790f8tO9w6itj71Wn1NUuG28DRWdJa3
7xXHi+mzUPaDRQ8TkEGh65P4O5pAaYre3/cLl5/b8q9VjqxlCWIrQrmLHLJcmAsvT8iwjE2uscRJ
WM+z7SjCAiiU6GJy2nmr9Xa6zxXILEYfuHVbQXgZQanBIvud0wJrrQoudyj9ervT7XGA4f63bXKm
6YKI0kHiurF8b5/INWiOAv15rG86W21EewN6wrbbu6BtdIMumFnBaRoVChSuBg6cfrMkZJ4jWdq1
wfyQJpACh4GVv+ivIhA26rUREoKhLcykxPfEzieMG/99BqEBSQoRRNUTKqucrfLUjXCyU27FzbfT
fhmFuhqZRDaiJP6uLv+aGAX6rWthPsi6SBu7Y1q2w8lWzh01J64sohghvStemR5V9ADm9fKff/jI
fjOWgXtMM0c38ACbEhcZGiWm+0AVYPRX+BAzmBxHJNo2mWnjviMQCHcOYfTFwl4Vnw7wnxQohW2g
s5rUtijWByx4kAP5XH5S/TWTnFM46x+rCR1mivEEchnpNR7OI0Px4w0ca89faWNobLdcD/0fZyEC
NT4oweA97juZMq/CS/CmxzjLCrJDbBOPvyhurunEOxso6tbE/L3FEk/bvOgPYzlXh9HT3mtYEGMq
iyeYwX80DbVg4p5s+Ai72fMG1nxD/CBUdgE8c0gXx0EjptUXvbL7rVNYxQUPj6A/b4wI8Q+ytD6+
1wPxcCzW+03hYPrqy4F1mP+SjqTwdFaBRRZ1vOsEvynqCUrE/FkOR98CHold9EUlmYm1e6nCClUC
Y9U43ml/ioAbd2nGQ7mw3exdg8iFGH+TVrX7bBRPQu8/TPLpOIMgghRJeWv7OfLHanmsmxSxiMBP
ao/2cCAoYdwHQf865AZUKvRksrGsvZwwgTDRcq0WHlt3Tptqy7LIi5JxgV2uD1gVa1LcJvxelLdv
TCpyvfYgyG5qCON7s6f+9oWJ0Ys4YBGslihAJE3Dyl0r6+1AChVxb/HRtZhgjWATxwyMpLuGQS/0
3k5Tvqp1uZDPfxuYcryGotglox62TvnhN+NzMRPChv0wjcB0McVcZ4yMWrbuhArEKqFUkEGcF9St
ok9Ojhi/oU26Iad2v5U+l2NtBeZz4Mu7bw9Xm2Dk+6ARHpskyyuR7viggpyKqAiqI4KEZlfMREsw
KFFYhTcj0gK3sa4dNOi4IFVvMoYIxA6ePtc5LDEpWaWb70vfT0P8HTsfO/jeH+kS9J5FxBjscsP7
7lKKp8rTL30tUbeK7spoK7nYlWY+YEX1gWs8OGXL36SFU4PJmwXVpO/TAalsPMK+afyc1CBAdbvW
IPhJHxFdJ/6C970Y9ciyivwhVb5/FrVxwgP8HsDz3GSVoACyGeKHaNIgJRJZlXmA/lTyYgGeZ+x0
GBHEPelmAkAt5YZpesWmuZvQGUrECUFsDue8+URaA7o38eTNao10l/BdvZe5Rx5PPpR76fPq5JP5
06j0gmLTZ1COK8SRyBBrYZioRvD2I3aYrgtf2IFQ0a/sP07///6Chgd7GBGR4rJoj+T+oRhh8Dk7
2hOaYkq3qWbIEcjljMV/iAL2JNvcMKpDIJZXZnHo5hfnhQPRueUgOjZeE98lIOAnAI0pC3ec1gmu
2d6HcbsR+Ktsz35BIkF51yxhbjTTp+OzEjS8L2gq5bFc/cZm8GQhXLtN42UaiEgZCoQLNd6DTd+N
X3JJnyjR/3iL9206ZoQXTOHI9b+Vv2oKQLK0MNkm3TwtrfeTZDMljAR/2yccy+mZLJV4GxR8EztU
JnM+pmwB+l1ioj71rK/Fde5qqUaM4+BlbJaMpkEnDQ1uk7nPmUvkJO7Xy2zIGtecvnH7+gbzjoFT
oEjiRmFEJOZr+tle4/Gg6VOElhgv//yAFCjXtI+KFAv29pa2Heb2hbGeZpMXqUPUYHtDBqnoWDQm
UyQrmDUJLs8irdPDONmQh3kNao/du2cdFuSgnMf5Xy9mr2uRq+Dk/MDnTNDJlHAAlMs3xn5HUsIq
Vf90Eu2K3iR4bFda9BCTLAMDYCNb42H0ELfhBclJfhmTYzcWO1JEwlY12XM+oiaRlR/ss6JRkdVa
Bp7vob6JXg87LZYR8SMOM4fyKRdpfR0SHFet1lHC8xKGJisaeDXLL16ZZF+QA70tDSvfoSX6rvp3
ucpkcv5mgSGZ7C4bv5Ekb3iyjLgmWBzLPuKntYazMcSee37P0D/wnI6qzyJHy6mjuBwkwgRMwvp0
4cZigScNkl6LCXxK7sowyVz/uc0Hd4eK1sLXktuPCVKdFrbHbWzaVwfqTr8l7Jgf/aMuh+Qghr4+
z25cnwL309BNe7wslk5oSb7gxxnZZHkQvra+j1I4SdI/vRmNno/oNr16VepsFKDtA8HJuEEitxwC
rJqCEX0a6TnJIpz0YVcN7j7/GVEJ5NV0jtOGb9tSmKHbabQmWotgbgi9Kv7H2B5hkmceln75WfTu
tQnsPzobx97/tuzuL7j0bNv23bNVUlugPGb8XPsEozBikDk4xbjMbz68V9ilF4k0JvfTFzD8+dYy
uzu5kLfBL9QG/7mCq6FBTFfufSa/lb0iiekNHRIbtvuiwKM20Gk2+VwMkHEAa5ixKG9+Sqfngm6K
RACKXu4Hv553Xkq4+hxY3V4GP/2aGFMXeCKsTvO3uua6B70RB/RTYew1MuIkR7mnl4hyW/iQWO7L
rsaKP4juL71dsZvNbt7x6VbWkRnsp5rCBUlgu3HN6b22ZXlK7hq86xAjgrGZk7bakShEyl7fbkF7
sUMAFH+WjZMQBYB+fgCufs5dzpOycq4+uwe+jYQRGOJ7UAYae/tQitk5Cml/lJrYFjSkvH4mkAI2
aAQ+PNjyks2T2sc1OQIDkJwBVQKGRcSa/UMQkzonF2MnR/nea94paNdKa9ZJ7uEQ6+Luo9OBhlTo
B7YApN/i4Fd6WgTHv6BodwHHZWlG1e5+kiv8PBP2tIVGBc7EZZ/KhCEceL1NJmjALHGK2x3CB7Wc
1TzQIopr3zi7vuSStivMBH1DejZ73yCpQFOoHXEANHTuhMiSNzqpZDizOHAm/yUh/uWSo71KUiw5
2YRuXVimdjG857zKoFNU9D+0JhfKWqM0I89mi6PVj4nv1icrKIlDVupBT0YPpEVebdWEPclOM4Ky
MV96SP6joabf8FDbYZUI7tRWoNubwl49BiGB9G6EG+pqzNl1JhuPyaN8dCzDunDz+0wfuH31LOvO
XQ3UssL6iqB30rcoaxBoGXdZuJRbcf2UTiguAiReVG+XQAG+Ip32ZelIIFTdaHwQuPbZaNDlTRP+
sB2g414KtHYVYbT+bBx0Hs9QUVFHUujHqgW30Umi4Iy0QgKvjuujjp85P6iYb3OZYpwKPCM/V95i
b9pRPiNf/6VaLnivpHqOiZuFQaVCC3jezXFPXInemYS6N2ecWzBQ9VNbFc4ugJNzQim2hMsQ3Hk1
0ogZ83JujdY6ypw8K+VflYT+rZrle9Em/I1NnER8esOqX0sAStupa2WoeViPY4q6yhbopquy31fj
L299caykFcN+lpvCXG6kkYxnf/aeF6xZqQXkmSRNMnAr8S8A3/dkmvMfvdf1V+Fq9Y4dMo2AzBcQ
K0bO3gsUXapcO+Qy/VOkXXchte7AnS4RsrU91HodrIeoHwXcoofEfi8CQV56Y9BFjALBZmlgS/ek
ivDxdx/Kkk+UKI+qDSYSRP3h7oxovdWMMnGCsJiAmjlYQX7DreVHSUbSIeYnzsHqPis6dD/Lnscx
u2C1hTTXFwgtSIZDUixyKP4vZf6YtmV6sDL1XNfTtWrTAs7asnOIgmKGMhSMV6vXgd8TLZBfNkNv
f7aaXf0wR4zUFPhnQ3DPt1P+Os4EHmyyiE9HJdM71laYpnWsCirwBXAIwiADOzciJ6MLIhRazk5V
GRqlwnwzUnunM/KKXAw6jPhSbsPWe8D7Rp6vAL/VoC8kPBM6FXacLRPBl4SR9rYuDbI6oDCuek5Y
NOV+bBumKP1c7zMv2ydBefEL+4z8vwlBJstQZ7a3mcrkbVYsEgvFn/UFuHMA/AZBCBAZc1w08joI
7yNo+31mI2DN3F2TVA/Qw87K6J8MCkFB2wUAbQiKw2SY/baXjwkXS6sNeOx0KPoIO22bmC8hJyZa
5V+NkT25eqQRmPmhJiB509cC5277pIZHv+e14I9QsZQ/FEhACgI0EMzHsf4wel5VIfxQdB6runsE
cY2U3S3/iEy80EeDAyCyFp72NeNuryHsh/5iN3wCGS4OjN8mdvf8srcFjGRtB+fgiuqTlzPUmKLt
s4qkO3Pm5BMXl4MdcP+D3QLWoWgmXj3DMZlYKzPR5ZwO/Hhn0u/lfBcJLcPMwLwnOAJiwJowcSGt
K4HJ61/5Hj/Q0vp8AEpmc0YdMGr+dWbZMM32i6X12xo7MHQfVq/u4LEJqN7AHr9A4DI26D/Nsjmh
JUE5FnTUeUb/6enav7x3flylzpPfcQZ92j5HsGjxsLv6niCBgBOoT/aNsr9H862FtxUPfH+W8tTN
IJ7xtRQewTu+ETkd5/BQ2td+DbjYBzT9OW4pv38yUdeCPk3sTkWi9O/lUNJYkWXLjotJHJPP31af
FUNeBA71m20MHzLw38HMnC3LtLYeHeFWdvqd0+2lLbp9Z4M76NQj4gXC/twWV2c9ACu0Y7pzcu2C
9daVRv0P+00Z9iMmb0rGKOuGjaBA7WHZVeOD2ea3oK4U/u8xKnT9FqfZm5QMf332WjjdTexAUm1s
nRE/fsRn4dt/88ag4wkuXde85wxmeSYungrOval+PEP8s/2hCvE94xCN372UKBE5PGrp+COlvHL1
oPVAjJ0zPBmrS8MiGWW4Tm59JfY8hcxPqojmWgBBIW1DT8cHh3j0Wzn1h0Kr3/TE4eHTtIxipXAZ
TwLIXrniTowcUV+eFE5iHIZrqkqyQlbdLJr6WG1qwGQkHTAPthzkMCL+KTqTYtBBt2jUnhPSkrPQ
79ROpyitJ58oVLTSVdsDAaiumcPjZEkkt3JQZ837bLt+PCvPIHJWyhByP0x1iOZRUbpf/Uj54mBS
aOHjTQ0asUqux2Sj7YIc6N7cauYxTmeGGnCToDNgIseu5xetE5p4RSWP6UIHubYrH32n7AhoOsMH
Xy+xbU3DzidynSQhP4+E28SRnWpPeSmPLXF2kKcA4c+kl030HYZmGacU4ePGLoS+S3p9yywM+0qO
QhtsFGMez9yCWJUXrU/sU9M0+t7ohXYcHY4MD9SZj8CunuqC3NaY6I5iVaUNVn8al+UosU8wn5qn
q5HG+Jrrs6W15Wclluc5eAFrFu9Jd0+Z+AzdTrM1GYpAo1QsHVRyfyDHZowZYkZJ1gBj0xvJsCs+
AuvYocuIkmaEVqKLH3Q6566kMXTeZ1kH25i2Gu7UdO5r483GMIFjkReybtrDFITMPyRg7yzETdOF
czwCWSOhMDT6DIqfXt8WFL0HIuUYM7gk1oE5+6pxumaqHv+MzIQJK+GqmRDGGVMWzuO3KSGmufN3
NSG8tDVxMiHDY3Bp6B7ipYxGzf5xBv+Ab32ZA/0GR2kKmxUbqlueSQvXPGdB8q9uTa7oWn9IJ5si
axImZ0gB+6JZj9PKL/cVCjfktKncrqlYvieSt8G2f4dyOtPWu1fsDjt3tpkaCh8YxcAX2lAA7MQM
7Ayh0nRMRHHyuzx/9Ovsj1fi4yOkHLYfHXhqZs9LZ+p7lqzyNDIeRI6vuJTSOTK0GGxe/eIqEFm1
7sO2hNXhxknJADMuwjStPuK10wETBdhEzT/cEDcGSSVPUtCGSy/LkHlhVlMsGNrIfJGnczu0OpkV
vYg0u8z3WtL4p0Vn8ImhJCLSMgtbT+l7OVKXGjjp92XePnSit/Ygf4RegH9I1HdCuC8NJSGo47/c
Ff6bGO+MUfWRETWDtTGC13B0M+/SYf08udZknKS0/xRsdjY5xccBSwxUsbF5tPX8N42ND0CTbkRH
BuKroQLSe4IWhSV2f2kW5KULmB83OumrIuXCnzmmOmM6KFmdEIUtRyK17FPrwXK3q/ZmuUO/k8Yu
S6nzJy+bbz7HsMfC+ZPS2yU5tJUvw+DRSxUVl/bkUwfHAIgZDVzxVSPjps8nYxjUQFbooSjxc6TQ
7GdMq89xTU6Vaw19NKVghkgW2w8CZq6X+r9ux8lr+m9B1gTHnsIRBKR6pOF8FHjDdtKe5J6CHMzj
th3xmLDpefQ8OhjZs8rjZUFBW+GXgfDyN0A5fy5haO4GLTh5VHkM17onEU9dWIDdBikV9WwtHRgE
5CK55yVG+J31AUdNbOsoclbum2RkGoshDKZYRcRxvjlNbUZzOf+rchaBZKqNp4bWmoIrJacA/Jgl
R347F8s298cfHcTt1jUtN0ximgCH+iVmLkUyNMs7R+WUCzKqc8PeV6tuXgdtEC28x1s5rkvgdR8m
OyLmi6oaTpnCa2+gpaA2FMvdr0ZK+444c4yMUUfCc9TqmEbJk74iyLOjZUxZ0TEzItg3hr5cWeTJ
acxRvDpCWgFNwVNqb5AfElV2izxX2vhL4sDd6H8WmzcWS1He+8C6EoTzhlMDe+goN1OkZ1aaHWjF
mGZaQbZyYYKoLF8KjF55AfYiDjyGyggSNoK14DBRm1ZiuAd52T3lJAqwC9FfyAzRj73CcZ6R5VCn
pvGK/3wTE0vlTaQzT5V2H+Aghp2hvwWuCPYxHxBb/WptnrarCXRbFuojX5prS8zJK7nRoFya/lll
ORg34EUQB8CjaL32Rpiyf17pNngqRPxB3CYbYDu/G0g59ppmyyfXTPyz7TivtetQjy/vsYch33dv
9tT8w4XHa+Xc56EPvT5mdunccKfAe7OtO/9/BWpPRpTPXICE5I2m/LA2ta1u8k2vgbGHJlPdKYif
HBk8jiDGB/tDy+FtywrAWiA/bLujFLWI/y5RhlbueFIaesDB8Y7+GhY6af5LLtqPLPsX9/WfLPlN
OmJvaTIutvJu2jx/jFVkoEreZAk6DX7476YTPOVgyDnDRbrJaDIt4+4Pxkml8qxXPdIHhWlC1M05
IyQrtbJff2k+ArbgdDi/akl/LQ6YmF3uaoP+xFu1HSBk5u7+N9MZ2Tr8bj3TfWhaOCLy6ahPYrXa
/Qka9ygsiarI8G80QC+wKy4qMI9mVlzabnqevtq6bLi54aGP6tFs3NXPBtCw+LTYkaPhG+sw9blP
+K9Bm/21/fGRIECwASgmBv9IpTxHYxzs4B+bZ43om20SgysmFih9DBQzJu3Gpsr8Zst7ZQthv8Vz
/ku2HZVNTm0Eg4Ngo9FB0t1MtwzKMEMvkL5Fws4Tjc8z4UFrHHH+NdAXQ89M3FCXNl1y5amH3HCN
izHh2jbciv+ULTv64faBCUUXzB4DXH+BBg3IOpPfucjlW6o5j+Py6bQEbi35DF8zQ+/QjNjMJ6MK
e9fOnhvbiNn6mW1YmMJhptoU1yQbq0MSGN96UcwkE4n81ibDxWO2BOvEuPzHTohlG/Y2vvNtR/xj
mE/SipZa0eYFM7xToYWi7/TIwfa9cxP/D/4RbZsY7gl5qnsVNhm1HogXawKrAc0/3U5oJ3Z83XCl
BpY+mjDxsRFxoBhACrs5dIgI9gbC7e1cTw2skwHL2eA/LKOd7HsXwjbGOy0E6omHfd17zEaoXB9X
ZC1vWhY0LB2pQpu53bWxOZ307otYmr8qLaF5lV1+rgfJJCiLQ5vB4ROQ3bdkvHoId09wYdXe7Phx
BU16LL2WL4vzO7Q8J8ZwDp3KcPVrFowkdifyRLz5VqOl+AOd100BQXpD0O4HaCNMgRdKvZKFj12O
7i7GioaUmb1byckFXMfBxFGKF8eSUF6K/OCWxTbJp+zDbX4Z05K6mepIahbC2bOmZwG0dilj8pGV
RnJIHAGfXjgPfs4xkq/Z0T198kAKFdlJUNAnNEKzn5I1bbc7UBXBqnSZ4F89Zo0OExKrRwdGFSI/
WgG3ROA7eqMX9gtYKjbue5JkjBN4QGgwrv2I5KI7g7LGhQxnZ8V1hIEBQT6lkTuaS0M8QUJgQ01k
N4B1owxNEC6sogLUvlkC5JiQ4raDehksnySMUUcYfnejmCAr3aQXJGqPqSelShG4M+x1n23ybHlv
fsxyNpVNvFW8WQC59a+pYwzeD8vPkM/3Dr6gYPtw6YMufWn9gWgM5Ym9m7EqynuINemMjCTDQTU6
2VYm7nc/8ueVWou1DP3D+o/FnVg3Fvds9l+DtHii8GP24c+HEanclvXV6+ikM3FMBfBOH6Y5BRnl
spMXDSjLBE9WgqsOqf0DMY8QgGvqkHiiUMLdvBUM44Zemz6ZJtBv8AEDb82sdIL+eZbOxXKqECT2
9OmuSonZ/i1oXD1TIcAwvuLJct9GFx8gQxzNaZedG6Q/XLAwLFgnSe8X53KxzQcKFPa+ZP4+5WmA
dGio/5HxxshGBrz3Y7UZfNIwA/FcexlDteUYI7fZLQp+EsT6eOun6s6N1l4Jo6MXRlJ1ZMF6HVgz
nuy++ygbGOTaKigEmvTS2ClZbgQwMl3Rck6Fn8SSR61yE8KfKbnNbngE6m8+pFp2NgvkEX3WAe6e
ZmsvoB4M/o/GKlVpQ86txV6+9NO7jvCK5SUapLzuud7K72Ty7hAd1gRrU1ym4uRoc+hXuXPx0+E+
NO3ZcOMPE2zKtqzSA08MynPuLbyE5CIqx76PfnCyKTHZjMSb0W6BeBfAj7o5AdHZBRC3vDOgowmX
GztELgRAJwZrKPRqnsmieHLIzWXt2201r3xwepslSe6xeJhPXAI1hMz0B1f2vrEcljApjxA7E50F
ztbItk4qvtuC7F97AXi8NNoUGm1tI9+BG9m7kMi0HlaLrkvyXgivc2fQnITFf8TEz26bhI69h84O
fb7hdlXZrhl5h4hn/DPZu0k272ljomB0rF2hA6QmQVJyxQf2duULbYTLdsopSEPny94WTnVfCv+v
zIc3woxJNF72bK+D/TJyvvD4UQLMiCiUMXxJIweilUDDI/LYo+ZFwJVzb2lmzVGk5D0ooVzZXsI2
ZLF/rZSJIEJG6kMF37Onxhor81ZlH0NaXpRxniQIj3FeKB0ZPeQr2bLXsBsXj9rJgZsf9/TEBk/Q
xtaMPwDc360GrCLvq1vmO2UV8baWpFVahNq7w0fuwKTGyLgbdazPKQR4s0s+jeuIVjJu1Mppr55H
S2dLU1toLTt1HGfj2dHJ4CttwpqbX4Jch02n2jZid3dXKBk3BrkQUeZws2QJl5rwnhs9/+yg/m+D
PQIatlINeNmx+Y09he0cTUc3WzWu1IK4t8l+G1tn2QQmiTU6g6BypmiuLDAbxazvCCkFsd+R85m5
Xyzkfi0WE5ucbIFt4nnfiVeyKVsxCcOpd+yKHlXrthObZkYWNAzL8qxyJi9DTfyDkt9LymwDuT81
Pju5ymWBqyVUWrIZge7qwbnNjb/aEnxg494s+Dw2QYK4cujFE5Ckj1pnFtjXSDHmS5Dqz97iuwwl
ITvJVHs35/zFIYvIMvnMHhkfo5v8GRvemn7Ali9eRD19IK81dzxvoYg7RoqwO/pgMEIdMQYZZ9Fh
UhSK/eJa28x1P9jy5isViy801JKAEncx9kHS/J0TEgNg0rmE4SBj45J3IYWIqX0nqHgnun44B8Mc
5RmbuNnckwxiX7q0/RzR687OcuP1wE0bzcmErg5VIMsYuS+97r1NeZTNczsbyzc/y1fNyTrgF853
yUz1mK3RyUsHZJJMv3BA1h2y7glFYrNV6qhjCu/GYJruXA7BwxrnDeoD0UQ936uYraQPpqnu4+O8
JN2OLvXSxsW1LIBCEejBGzndNR3fflJtDKWmi6/1T8IVZKTmTlQNc/LoEZCpZ+qFVcYvg3hMuowD
Lqh5HamIEVmMcivqTu78qYsI1ICOGmfX3vF/p5QkkDS4a+PMurIpHhdKYnTXNTow3xQnYyi+iOBi
Uk+B3BnpthUFa69l1Xhaj2JcXsdkAIBpvlh+nYc9438y7SAQGrmx6hhOVuZEllY4mwEYzk405t8R
NQ+hFsl9WmIcsGrFC/d3AE+PRUfAA2O+DbnB+6UZuCEzeasasGJ4YE6t3YIKYseBhBQyMBVnTPF5
KUOVq9+0oZkSiSmjFLUeFUd6KAnzEUtODndGe55lsCbkn8kZHuzy7LN42xIqYW3MDismo3yQ2xwt
7HciW6Bj9FBibIb0mvz7P+ydyW7kSJtlX6Xw7/mDxtG4qI3Po+SuIaTQhpBCCs6D0Tg/fR9mFdDo
XnSj973IyAwgQ+GSO82+4d5zoVh9g3tPYaXE335bn9Hj9SvtZL9lI1+GhpPfmLJHlUCJiBinJeQp
Z36KTLo8ZASK7dnPPImZ7Zs7JpeoB21D0TlR4yNEcqM1EkF75ZngcCIJMoPepVkork4liTdv5rcx
1F9xejMC8TJZ0bxyQ06qaVFpu/klZ4zZRcafNOj+6XnSleZy9Iq4JzZMVRuepJ8YFSGD8sdo6g0W
5eaBnLwPRaBMpjDLOgxq+wls5+AnMOqxCzspgTHtgESWQf02s3+Bot4PHYod7SlGWcAwV+3A9rmH
O2Ja+H/98j2OHEyPhV1TUBRkQ4KTksl46nswazhsufexULjzvh5PNg6u0HDsTZ7F3qaNszcAPvCZ
yyuZG2C46omHadBbGyoYaRPdXwkzYzcpvUtZwKzLJa5UCyg1SUDOaviBZEcjttjI0Xk0FBCxqa0e
AxxfjXdzIk4/vsa1Vkg9iTikcwC9knXIBJraesmb10Bj8QcqFLTRLzsLxlOR2/4m0ojAo6Ipweml
N+pc4OfzaL85mu0dC/umbpagSxbOoFWhmar6KbHD6Srddtth5vssO5z6qdcgjuSo2SWymXaFYr9a
VhbLbKe2VkMRdHvplP7ZlxNYjrFgO7/oWogXCnlEG4cpSNx9sCc9lLN9qEg3O0XtSJ8Oo24bNhnL
b0JG111VWcjluHIdyzup0kWoq9oKon45nGFv/NJumeOPHsWz3XyYZkpfH3AmBOBmVilJnTv2KWh/
6/jukUd18MS81yS7nnU5W0TDjPE57KHjD6fcSYxrVWWnBCHExqmRY6I0Ih7M9UMcFhVo29D5QOKD
2Y7UgJUrwG4Tp5vsLK9sMReQDNuH1hFXER1WUbcMrmK5G/oCZ8/YpJfW52JJitzZmCZlymQ4v5s2
Cy+JHp81WeZIG+r+aU6pUSXgpibgv6Lc9S5oMGnfrRgqB4vEPXMOfYi9RjzTLlCRl3+JN18lMw0y
LJ9DFPniPgxIxUVXEwNslBfhmtWRNyi+FnXFh9aMTnPRPdldrA74iF68mMkE4E/UUQVyAjwEybly
66sMSGwv8HfgmSV8qhYZHOX3TBIVZW4XNcTA0ppLs9sE7sSj0AkAuJneeeVzOZUY/choQ6GJ2wUd
ckmfEdjjm9vYyNk2lLAwxYrfJA4vOWntX2kj4gGwFManpsMUMPo8LDH37b4Oyiu6ITTKjr02TMwV
Oo/PiTjx8WTxkdBjjMj8IUV37/Sfawlkjl0g4XVG9Nez5WWUIw1pxAUI5gxpn+W8aufiI3DyNXWa
m+G+twbzC9h3u8KhAQbDR3LBqSB9wergNxwYGBAVRg8tTp6eF3dmd85IrUP5Bfw2zLutO5QfpOsx
XvOGbeti+Al/gWs/1aF6lxkYC7fmghTVRv6JtLxClDrm7bwZBYYLMX96XbCrq/rHrBlD1I3NDjTJ
9t3kiHXpFgkvJ0q2JLyuJFxYRnhLsguRLCR6g73LF6qt8NiyaoOkpqCYuT1ppUGCkBriNl271rkm
2ifWP2NBHFTSRw4dy1Bst23keNdOKHNPruI3iy479I6BVTDACewTBJKeaJeU8WUC1UrL8NokIfYx
29n4RW9de9ORO562aUu07FarRLykL3RH8qAT5HkkJMuNbZgvVr2w4ESKvEREJ2ab8SZranNjSQsN
HEBN0jCMl2woo4snQBGj73c3SZp5BzejcFlsza4067esn+2dN8o3Zbrf3qK1aKEOklbjbJsGm0fa
ILhonW+/rr3frphr1vionuuIEqMI/N+yNfKT5ath05EbiwTPfhxH/9t0YPcObf2nkvFwy2T2E0d9
tJd9hGjSzIaze4ToltxBRu2zNhBXg8wdNjQtAlR/KDdBJd6SaakMzs5Ypg+locuHwdDGFZE15hh1
JRRvG5n1mVlueiVurOGxTHiC0nbbe95pzsAc1479xLdLV9Yw8YcfeUmEaNee7t9txpzayO6ja74O
mc1oyYjYIJJXs4grjm41biYofdI/FGX02pePegp3aT3QqkFfXGEmbE0cGLGPIk2CfPFitoO1Dl+j
kII7phyEEo2G1c1PDuVcVEo+UqN3E6xU2JTwZLv+GR3mGmYZS+E6eYkGDC1qCN7gx5GXIv5QURU7
ywieWwT/65EBExd5chZY2rdjEF+HvnUPZU1j2s3E7PpJcGDp+DRH0UemVMxYASXdhDclNrA1VR1z
nlT9jUSPE4A8wEzhdGKTguOD/axDFBaBpNdeeYzi0QcefFU9WAU6dJwb5/wuZFgy+Mb+kXvxthgN
7GDJgpEjG8qnHbWD8JcL9GETBoowTGfJ0DPWtokrQlSY0ZWSZ8tkw1yhEEAAivXBXKveVeTeVW9Y
7nHglUN4KBn+LCXuujV+prDlR4f7jgMD+YrK26NMKqRd/QaSFZS6dvmlZ/+swcj2uATXDn0Tsmy6
RJ2g9fH6gksllethCOr94tbbgl9kNBqUkHNAEA0lYqUIyMGqbpvXeCYALUjcvZ8h8UcbGe36AQa3
oNooFd8lw4gP30DhUM8BSQn+zgjMcx1W4DP9F2uCXlHl4jZ5lFEtDoWZNU76MNMTwBGKvX0X5V/J
9I29pSI6ibqQUDzkcjmzC/fYFoT05XD+RddcMdblbLoK9idD9GQMkTwooU79iK4y2fXM9pny/YMi
hxaXxdYdOisiQJDrnGOUqSNZMglcWAZPZCLhMFnR05GRx9AzYOe4V1392xN84ijPftzR/XCcgXIi
i15RRCGYwneIQx/xcIw4P5vr0/IP+xVsUB7rzIaNYQWWWUdXSGuwkwy6h47XwN7C2I3pA5hVueK0
bDdIA4GXe/IC5zg7NpNCtiMgDkNQv1As0076i9bS8Z/oQD5zyZ+PoPtRQTJTp1qpWvRdNmZ30sHl
Lkb1mg/ejJb/majmE5aYs5isz84xHrplDilPFvEMq4Vm0lkFwShZdxe0qUwOH13tHHiqgN87O8H1
1XIBaqNi4e4gKGCD5mwrdCmmM5+H1j821q+wt6jDHFYqpgE4K8mtQ5aeyG79M7lheh1DMHUMKLhZ
MUes6+Rm62VgOFU7JwQwgE9x2tgd/k2I78TpmFHCAsbs6JumZYjmgovL+FiF6mia4DESi1qkYNDc
eW8tTEk2v7saHP2KKu4wOcibS0S+iPeWktp6Qs9pr0zNXeFTGSbJ3nUiExFb8oGY5imoOhqwvIMl
CyvO6Cx766H+WjVyKwgbA103FZtEHtFQMPGXdwza68bIyq2hNSJH6e5bwl+EXz7HRvvtE6W2rhqA
Qg1xJL5CL1Z9JCMZ3Qw8kG2WjCXmbodc3CEQUS2BKsoCm5NSBeXDsJHa+rIrfniV+vJDASgsntYE
NTDD6/mkLKzHNlOXvKnfrGh4ck2ulBFSXxSYd1k1zz6jQniET6JiPJmwQ2kVfZ2o0eqa+YtPztGh
ysnr1YW5NYdaHRoUIwzqICmpyVi1qj72qZZ7dPrAh7wY6T8IhidDMRJuhDkfesXicFL5KSlktMsF
X136pNqo3vylZ3kZcuu7pRjeGfZiSov0S9WEb7GyThj7TmXjXWgL31oSoMKy3KrQI2PMes5YmqdR
TUOW/4I9iir9PY5rDbkHwIckaTY3iEWhkVmDcXhRuCbjKX6Ki+hj8mH0st19Qgf+Qpjf1nPG77AE
tC2CE+IWSMqalXBg9CfBKjKMbGaBA3e5Nd+RFn0RRAPCHvZN0IKzbLDeeEwIi3nx8pJYYBWZe4JF
fQt4t/dsxumnTB2shTf7J9awZ0xQ2amzB/LGHIYmlqyMjUfi4cZXE8wkZSZ7wyITEYDdqY3b/JZU
9Xb03I+xz/2T56MHZtDDvQCrOIp6hCXlNF7aAX24K5J8J2yIqy3kYUFjshk/INjc6xbVHPhsaai7
isx96LAatRNjE+bND/4WPCnGSEYpPG1dMesaVbMv6poJpD8d3Tx/BSGxeahCe3quwkd8TjmiIAJ4
rRAl1iQYiZ2nrsx3AQjrbTEDl+24s1Y1viqojTuUhuekHaq1Ev4ucAQgvwVR1VjG6+iw0y+tj1Qb
T6qw3lKfT0Kajwg+OG2DbtjMI+stX65n4Rdbb6jiXVK5vxNo9yjlUBKmccaov3J3vo+GlgUJ0zoQ
eDiVN5ZLWFodyBPGWtwuZrPRVJRrlVKlxVn/Vi/1dlsPSKVpq10GsMjIwvDq8HABdu4WrjcT23gj
zVRd1NST9WP6z6EbA4bLxbplgpsJt9lGxolsX1qSnoevwGmGBVBdZsgCpykejnI0LlUR1o82Ws8l
IxXHR3wSTpTtB5QbGyaEV9WqYGtOKKRlRqM/MEM6VF6wXAU55sgp3HdZz3wgSNLtYFc2C6+4PTp+
Q2GynDykETRQgre161h7WRbVvjHtQ5a3FJXM97ZIJH+KF5b+5p1h8CMPi3GJWcCKthVHYaCUq1sH
gFY8/eHEIwQ2Gj6nNox38dCMu6YGKt8AfEFOMpgnXyH7LCLrWKIoOgwNgyhXVpfAGG7IOjzfmRB1
Wsy4jWg+1IrsV5jp0y7pq+TSRswmHdF6qOW9+VJ0eJ2XzwU6wf40mgYHtV/+HdqpOckkIlkLdEFC
MrKvPHGmf3pTpcaUl/8JNCZDNbbPRmf+ELYBiXMMvkTY4zRlnG6NhCUniI03FbKmDfDweLjXjrvu
oo43QQHndMEg1CPj4AkVb4q8mYON0T2OLWhZzNlWOmIC3NU+4YNMcLrRL/YQkI5D2zwKxk5Hb5av
UUJ8l1GEe9EAEye3G907OcN0bQFUhJBqJQnD+XdrsTVyyaLEogU0bkxM8klnHw4hi8mJAn5VuAZz
hMcppA4eEtdbU/pJxJHeQ8LBuzU7/e55/ZcZQ/iUWG+b8rm2ii2Dj2LXI5BdxUgHrGLI0aNg5eos
gIDIwtd5FV5Mt39FVdM+8jWfMjD1VDcJerGuBQvvJxEatHFWxyXJmOcJfeDAXCIQCkGLSXE4Ui4Z
6V269qs3s4Vw7XE99m65/pzM5tsW87sdxI9hoqqD13voFmz7k/EE+nRVx0+LIiR2pk/Bt3lWocka
F13LltnvwZ8N5ixx8uIWfK/dCBoRFQ+fcusmAxTyg7o7i7kdMWGyTb1a0RqH33PAO+9WPywfmq2K
HroZRVaQT9B8Qb5vWG8+ULmj/Jto6vvI7o91DFbf997YLXz0dgraMStRrpOZYrIttPO2PE3C+nDl
aC+RvAV2nsQHx96Ve2+Yntx0SB+MeadbjxF7BEc+snS9TRSvI+FK3UWCv3cy/HMeIY8TItoQbM0i
0zcX61fLD5K722GZgACxHlPKp4GlSMf8bY3x2X/lquvXzpSjZBI1ERwmuv90mSXUHG6pOzlnPKTw
Aaro7ozAMjivHkYG77tcodRxJ3WN6kwesrpErUOwDHYlgm1zWHjZ6HxF7O5dpe+NzI+FLKdr1XsG
5smSrVGaHkav+1up5wkomovYQIYoLz3vzzDXFaWV/MEq7Wwsr3szu/ymMui66kIcZrC+i8HkgUBB
BL2xsxLzHHrBF0SxDzWVPjIlPons12OOaqo6lnQO3n3Y1+NW14syQzqge7uP0bqFCZEAIMJJ0YQr
DOPiy0eWxg4Oyp5RvBbdpfNiFOMAD3SI79gonScntNNNPnHPgPUmLbUsrUNFI+0PIvy0p3jTcgxy
ySzTGK9+xktwnlz90HSc/uB/1UaxOtkPcknSqUE9lo31k5lsZ7SLG7PoZ3kd2bnHGSOAHskDm0FE
qNL27qSsF3jOe/1aFe5NV7o4dZ4bX2N2CrTj6XNuk0WBuNg4IE0ntSX3Nau0adokXWSfPKfINmxr
x12SeovfZPpj+8I566H8WxFEcIsQXe5tese1wb2UUJITXUTecJV/9laK9UpIoh5azEUUjzuJVWqV
J9khTZwz/oFb1tOAZXWbbyfr91T0R8fBoD17tc/bmdxk7+60jfbda+p+W5newfFdeWyyJwjc3SaU
ogN74+3VaJxMwMXArvGPY4PipcxwrkZGbm4kviQO6O1YkTRaBmDRw+Tdyv3xirnNKjF20GxO22qN
sOeeJRUoYEDdthWipszrvRcgi518vcQMCoJZDPZo0r8RmJBcBOzshomLn2Cc42YggM+uzl5aPsZO
rS/jkGfPYAd/d/iGh8qCNbNp0wgyTerrRRAFQRbRwMjOZxU52jzOQv4axuIOv/ajGtM3u8ctmo3b
KQ+f8g5oMyvRXelaYu9Y7SNZ3H8DerEdA77Jcs5FWpngJGx1KAf9npseTI3OudgGgiFqALK/i7YF
hd8+CVCQx+ZxTKL5wW9L5yEahLn3cX9BKT4wrWSXMeI26rNILPaONczT4YbCG9YfNURahimuokCd
Y6d47az6hTio4q6GaltEur8VJRl94xx/u47Ls4MAbz85gYPSkIlVENMGVTh5H3qB8ReZMVIZMe17
MUZkw3DECbZKXhFiViPT9FKRn7apTZDZJXHfByOLEB0V5cP//EV70W2kPdr7qmv2jW+Q/juY7TpB
AXTOOdD6zs0udk24BuHsHz7PYur4z64r4qewMLozSXTelg0uqKf8EFnE4mADq2/GnOCzor+PHpFQ
yDcuXGaNPS+M/nkkn3rxl7VBs82HlmuXFvoUW8YPAzoTtyspCwTA3o26mk7gKNNVoCISYq30C5Y4
brP+5imc7G1vfwf+JU/A4BSuqI/hR6Syz7SrjjSz9dXz0fC5rnPOphE3fWX9VFijd52Hko73T97x
aFmhePzHvI0evNvaoXEXOjBPDs/B2qXz3Qm4kusiqP2z1Zvkwo2VzWVMMEcyUQWmVfjZ53P5EE3l
LTAIsWfSVLL4xA6qXLGTjtS72DSIMhhYB7KryHZUBZyUpSZVIEvrnQlTBYt4BgYwF9eUPn/lh6Xc
iakS3Cqm/xBE7R4H+16P3t7nXviOMW82c3HQXl6jZg/1GVApLho7fmDVQcZd6mOC6wpibRhzrKsS
bUEdzyEe2FEfEdhx8OGbx9W/LADJnzhaWCdMUVr7trHCp3CkVx6M0Pue7Rck/hvNaXE2vbTb2x1L
u76PmHxJQ5MVZX1VpR+9V26Et70IzcfUmT8iQ/tkLPXhaXI4VHhcd1mYIWRYOsHAtDdOhNLbEizK
WbC+OUF9VmXenai71XHOFz8L85F9nVyt1PDu81AcyXrbu1KHuynjpLdislRG+uuhd6+K4/q6DLk2
fUb2N2J7xMPasl/NShLQtvyWvgQKxZx3EAunYBPblr6viQzJNypDY5i55XQT3BTbvpRrPQ3eRdHQ
xFCjiFOHklXit4uVPpgsO1/Tsf0xp4s3Izjurbk711OPW6qY4T0SPOtwMkDZ6DZISNZtPP2gNLbP
nu/9aPFUDjlhmmF+6jO0UkyZswNq/WaXuRYYLB46jhTrapchC0v1zQBdrWedmBdi4TZ139sbfyzb
td8l+b6g9MZWZmJhRuHMSq3YdVOQ71y5GIVK824mMWM9JtoQNpK9hVgmVsa50+3jWAfJPhmwVsxD
Et46QfKqhyw99nHGze2qAq6l0HE/dzq/94IDJFfE+ujEeMgz+667mOeRwDOwy/N71HFaYoKA2kQg
nZunWyMqeMzKh39+kJwpTP/8iIYOwVgT99E1Afntu914rplbiJJsGBzDnFSTDE+Wnl+asd3BPS52
qetOh6LVn1E8/EpaQz3VDPXXqTjIsrHvkkX0IdYaDgIKopkF72s1QICSPC0MRtzmKLA+HtkadOui
aayT4ZfUlqLzT0j+viVjnGQIrRuLW26Rwcx2aHjJ3UoSh55HH0LhKGLq0J7kSavWQ+YAncjkHjej
s7ccKc5MAZpwdp/7pi0fJyXuSX0uGAf8ZlcUHGykVmznpxDXkb1LskXATHonrJg/tRq2nCrOh0mw
iu82zjGYCP6OPVyOTUFwbwt41PARzA8efV3tUXUyMiutpkamS5XlEZgVhpgRULOtAAK81qjlCJkB
mOMlj2EVv4EBG1fzVNgE66lLaPKeNbr6K13UXrG2SHGVUQepbe/UlTw3Q9JeagQTiOxQTCLHTw5N
kW+yMlDbNC9fZUF+iG59IGIjbg0t14UJUlRPiD0slY33Gvf6ZkZrvhaq/Vv4Kv8YTXWuvS13/UhG
+QnztN4xCAZvmwQpmeS9vziZ4tMckSxhhegpdAvWSOMa8VLY7SWY0yNamV+Ndvx3T7KicVRDFbP8
1rd+DRCw3ggcsc5D4y1kpz9xlo8XO9Hr2eIezaBSxVG0NdgLHWewDWaG2OO5pDtBYShbnML9HVnq
kVwEvBeiegtML97YjXhC6vKqLRxYrlX+zsz5NSLx0CLC7SG35cYVj5E2HyNILqHp6RVTyhxwTv5d
dgX1sEuEcO2Xv1C0kmaIi4lon00/md2e1eraq6d260fZdgT1gwGmRdza2JdqPjS+e4wxz2/9HvhN
QPgKxNrJ52QVTBP0XNS7pqpiQCXXWMI4atP+r627Y9kPdxmGvzvZkFzbW69lOnzYpGGQaEm3Gi2i
AOs9ywgWYCi+snVCIDDqNQc3O7d4BKyBjfmAYK/hA1f1dxwh3/xPPcpDim4bpfKKUQyv2kiTo2d8
ydJh5Iu7AVJWRGuIsIVpkXYcEHZtD1q1qXFJMV4ksfOl8joDsJT74iRzvnXUtVALBwE8GEKqx3gA
9jOZJm6hFMEHjkuLrG4wM5hyofi31bn3mVLIWuwpuPErjiZhYQPT1zat9KkwbWZvUH+0g+Zn6h7K
ooZvo9DET8AxGq+/jNwlkILaGBwTuUo6tS8+D+/BCFNj0/P3UR7BKG56YT/01cUM47ubpPObCXXH
J1NpZyRVSwCD3isCjFbFTM3d8KTs0+Ilnkvw0dKOP63o0OoBl1VjWbvO9371aWYSDdvda944RkBg
/nuLIdyAlZp6c34M8nTcsghrj4ILifHzorDuHX2FKE1zPmNiDfyOgix0iE4goWAySgFx6gfzjXdy
lXeMouLmOywMND4xAgFiFOhyvtk3bPcWTOPx1s/LvjGJ3W1Rgf+oGlOcilnFK1e7475j67omei9d
c614N2jIOficfJWMafcT7Tgu6MCbIHlsvLbalNbY78mJY2AOzHJAGraNJoATQ4TybujQRlUtE2OO
W8FCEHVS06CPmyYCDgR90c5vlbWuW+YXfpVEB8JueVRMMExZN2f7pCGkoDbLcjdmeDYDgQAKj9ag
1ICDMFjTyJYvzmh8qsIxTpJaJAvS4KLFkDwuuyhrzuongWbUIHmKGNTgVhqsi+Ml+2QM3Q1czuCg
h+huTgDlFRLqISuti+5MNgjE666SYSRxmKd1BGzF8sEkS6tvA6RykT40ufcbZ7U48OlDj1y0N6q4
xebBdK/F0CY6zP6iMRbZTZPtsjm2EAUhaSUvJriLNiRDNlXdk++wmYq93GE2Jc6GxJw499h/dJPL
l0ijWUcHCYM41BaVmvIfstF6ZQzRrpoOGmGPIyt1NOYgs/5Kw9q8eBVq+7Iqxk1ehMYmmuvo0Ffs
n/K7bu5FO9fPY1h9hYmNNLX7svVH3OcDJEbcSMLb0tu4jyWeWKOP1VGamLbsHh3NDD6lrwk5ZfD5
Sh9ZnvIQ71dq0szX72lp1Z9NQRsZ1b+8NhUvFPi/xyoCdVe5Z6ulbWKGCQIKEuyhckJmPF2jeOix
L2UMIzzZuudI46AwNMZrZwFm5Tk35qDPs9SnVhfWr0INLBbdob/XhfnX8olKak3xMTeK9e0YYwZU
7tYrbHtnuHa2j0vYqYypAV64ZCHNIiJ6Kb3NbnzwR3wsaYLzVHu/TFizdhPSK0ugYqXzVg8YE8YC
1IGAbMIMw9zFXMG0Vxf4y4fBRg+QEBrQZHjUBq4XOu2d8NpkY+B5SJkfLW7kV8tiHFCWs7EZ3TWD
BeIlC+salQ23sLHYegx4KBDBVlX2YpfVzWmEOKrG49yL3INMAFC00+BuiSnUPTnBuQ0xUMmbxXmW
M6eamu733PnbZmItgR6FTJSwfnegBK6qHdqQY9ugpUM994nJ01zF5LpJUpeC0eQAM2BqeaZcce6w
JlV2dBlon82h2EQCXVyTImOUvsYVl3IkSaYfXXwxtMT87KTV1hQv8xJSNdVfsuD8EvAsKHu96TgV
1j1By7yplWdtHWoJBg2kA8DaqL3m5psTfkULRfrkdqQaRy41Sow5zZ+ey4rSorDyrZtSf008wKcp
p0lXcYtdJm0xjWYMPcmTZtlXpTQgOWSVod2mToBwwGbynLbqPmVu+9A0a9WwUE4QoxMKmlWc+5C1
b3Iu+x0edBY/9ojMbUBsmU1/+9whrtTlZ+br4eCmyVX6T6LIAwhRBH4S60j6mOU8Dkny0Sk4FAqn
fGJZ1WmMGsSbmkG66okGNyqxMy0GsWPkrtMoYDY4s1GZZVTt0sJlMhVV0alqF6hsBTljgk5xVEmV
ccdZD0Zl/KUJ7LZ4myaOHNQeoyWZslg1lUJOiciqgPSNmEbZcrGvqLCnOEdH3fogueSU2x/w8V86
v52OFdGp67ytQak4EEpZOexF/aLKHnmmRmYoSXvderiuVxqL5B690I/VSQwhdCRW3zUPQRz+9ZeT
KqGxPHtV+dz7oqeXBuqW94312ncy3Jh4hpbMQoyXXTde0lqxWAnh1Uy0844K4mdM5vPajjAn1zUm
CZ/CZ2M7AIzwHMSISiNECBNKRFoTm43SkG2Gsk9O1RjuLWuAGNsgIW/AtaxDp/FPdj1/ckBXBFny
i/QyEMApnVA50W3LcD7DjAm3dWUbXLCjYPEMI4DRh8+qm/Glndf6kaRclthtXB4mFoL3UVnGPTR9
UogcxCnoblal0ZLehDTunE9Y4kTJMi0epUm2sN4iA115SkpCyZz7LADfxmQ4FcWlT2LYBwITvPCD
j1RYTKI18A78rvAovWNYUINXYf9uKjjLDvGEy2gbhwFb7JncCqDyHrDf8S0ZgVVZtG4rU8mXsi8g
NrfHmp2Ka1ePnbplLTI/aWZPxYRUJgoppGvz3RTDvWG88eAGDDU6UCqr3MwJxWm+ZAUWhypyquMv
HmSqICvZegqqAaDYAbzD0uUGvOAoAbgQBKQnxO6vQMFlcBq1mw0aE5c8rjVuaCQKzK/Z4pvIF6HP
hrrf4aohTYFUh6k52LZ5Vmb6B2xBdorED52Qg4KGj5Jo7G3kWBn5TcxQh4wiBojIOszsW+C/A9n/
cmEecyxjJSCN8a/tpX+thiwSAG3IywzvISdudQ0n9z54H1MTnbEVbHNEQVnVJMewIUhSNKvcLy45
JA08cOHJTItbCbiHTVlPaUgudTItDmqP90/nwY4ROu4/+qTUvmdHDOs/1kx0nyZxPJpddkStpvIC
Utelf4XRvi9mSrA+Nvsc925Vz0iumBw13XvZFl/40L5IMfsuYh6XxPsaEvGIqhsKHOcXZUkbjXJj
jMaPk6H9fHBEoRFknvq2vQWBgZuer1X0LD/sAg+/RYVk6+ivYdNUsL1YSkqgJNFzBQyxDtoXE9wg
0/MjkuqrNS9UDb5qGtCH2APNNJXjPbWQBBo6wI8cPbvauqaxnHYdtf4GQAMRZs+lGezTxLZWjN75
wGZ3F23W+p9v0VxeSpTpbT5RlY98lKbwJaEtsd323ZxZIMa0F9A4XyicMaBF9p1ocqqzsPzx0l8z
G1niiXPWqA6Z8TTOobGtHX7yvY3yMNTvOJMfln8H/ZPvc/w71pkameyLHrNevuAqReR+cWd2shuQ
lkwO3752OOrFg6ni8ShnVOmcWduGZveA3R7h62z+UXrC7DPx7tXmsZdi2U6Fu2Fk86XRM7TOH/J4
b/8YDvybkXjvo8pRWw+f+M7Ib0zH9STSZ23LXwD/HmYshESjrLqATPB6+Kin6ZoliIxNxzkEFQoa
17IuLXYiaeafgeO8Tgi93bn9qdLh7LmFD5zLDslOnJv/wtn//xCG/0sIg/CYc//r/xDCcP5pPnNi
lX7KNuG6+/7Pf/33H/mv9AXf/zd0UM8UPANCLqkx//qP4Ue3//kv3/m3lLaUJlpOy3ZwhP7rP/47
fUFY//ZNydnt+ICAvcAlWUDjhoz/81/y3xYjeBEEgENE4Fue9/+SviCE+F8Dg3zHJ//DFa5pIVby
yOL933JAgi41BoAGGVPodou/Nr7Y2GmG8FpkCbeJ6NieqBBZuIc6zZod7A8CVPTg58W2b1/mGD5r
Er8kblUR1UvSgByJ0W3aCdFSyb4tBLi4CZM+PSjPfgPCvyPJa2T9vgjGdYFwsMj3dqySLZQAdPrz
iD8hKRnK6jNY4P/B3pntSIq0W/aFDr8AAwxufZ7dYx5uUE4FGKMxw9P3Iruk1mmp1er7vnFlRFRl
RngAZra/vddWFYthlDoODG5adgzpu3tj6svdlLdPlHQ7IC0ZK9r+BsbKvOzR9o1POJjpHsbzggkW
fU6PtjrMNFueNcfxVWKGzH5n41ypjNs+LS8JTShrZ7h6BAGQuIHXhb5O3uAf87jpXqdoomRTmne2
/DK9d3JuPmoW03UDBNsuydfq2E1fFdyXPCZSPqMTYEutfITKBdsStfPBFgGlt5G7E1Hr7Kmyx5+f
M79uDCScItJPM+LYyTVnsEVtWj3Non6HChPfYjwqp6I3Duzc8ltZp/06M8tNGo/ZA3YI436RVoce
TY72VtLZvVW568CAyrfE/Xdpbpon26t3fd73z4ZjUqr84bDDYVxdPDx0p/VQ2cWxpB96GxLX2zUu
WJcw0nQqwI0yoESdoeB2N0D/kr2JO26l0MeBqffX4Ke7LMrsc4/TZtcHbOmDUomTnTDE9cv4M7dT
cnX4+m49Vb1vHRsNWIrR5zi5sP6xU3BeKtaB2YCONIdtAWjtolW5X3bBb/bQLfQrGxjiWNw1DNb1
lBhnhkDhuQ/HdRDGw1k5gNerZX5DT8PNirnO7KD2TmzdkMI7/x2kunVP8UNhemQf0xX9NTdVsXUk
oDqsTNWewO9XsHQVpW7+HInwzWjikaBTf6dWd5s+E1YsUFZnd4O/Dlxz0u6yyiD5QZBsRRrj6tba
O7Rm9jJid12PijZGE5vKus4SaCblhDWwI3Ed/0x7kK1ZoQI8Jqlxmkyq36m/PWW9dk/C9a8Y22tM
bcl8YYg8XbKUWwO+y3nGssp2ulLba9MWI8CToXlubArEVZNcRhsxSjQU95Ui+nB6nI+YE7YCzjeF
1S7J+6xMb4bOoKdS25CP3BXYrR6lQimgcBeNT/PbtzA5fIjExQ3DwKRDZLkVzjwd4yp8gfqg7ybu
tk1bxt4KGt/vRtjl98SO2CWPDsyja4nxAKFeho2r3MnsP9KqPkyH9sN5NI0T/gRaH9kh7dpWMf6m
u2IVut4jkXEKFtgUL1bWwI0htIg1HU/bKM+90Vm7Ab7mKqodjrmGWx1xxVvn0jGLVZ215ZbxkXlF
/CgoeYepXsB9a7GJHIPKFhc7L8Zd13z7RjrSGjph2i0nY5dPLdYlKc2YeWixBTK7yRrzVfuqYNwV
IzYgcaLMFUvSt4anpnrEUS8oT6WXXjl29leJRLibuAk52+qVN47BW4E3bZdl/m2aEQ98zTeMlgAY
aCx2jcTRY8eZsTdZ1HeOmp7Djl5B4fk0tfmcF1retR7h4tSmaXeMShLOXqQOfroRrQ3DIfTvozba
YwNhq2/a+GaEiXNPHfXDUaN9N7pAM/opas7o3FKVTa8CDMQUrWzJFobjBMaBcZKwOG43dX9NrDE4
pKTPZlUHmz5gos0u1ACWpy95I9WbHSf9y4CaklbO52i5ERUgeXsHHXVostqAFCinneu64on4aXQy
ULXEMsT0sqja+9nwEjsogTSGsFjgP1vHGWH2OSxKgJBA5emvZNBFKg1Zg9orlpQJX8leGmNVUb1Z
I+U4/t0ammjHSaXijirycx5XYqOIs2bBxAk4xx3dgiVn4Kg+i7J7lUsqvGTghBuGBGwBozlMDTL2
iqnpFIZEu7W9vZBmNK5t3P+2unF+NLgT/GRgntEOu4r80mWZv+OEB8OaNWzc++VvoBlnz3+JNMj7
vfUKIuNZQo+y4tG/jtIBDgN9BHAwL6GK0lcr7axLlWH9yMq4emVvDx4gMjbTYqOUhmeSaiVWGjvU
ejipACxlt0fIBbtkTrHnFh6BegjyIaekWZrZWxKwGP3Tj/xRKdZkSvHSe556l8IVFN3lmgcnftyV
NvryRLUhxeDKO2RjRPcb5iCpBNz5hqZluaVVF7svd5iJ2T4Zevu1TCWHLvbMgaY4YF7kzBZmxdYY
aX0EuR3Sp9PUW/I+8BJ5koTIWubgXEOgBxa6JnZe7hLs62IDGc3dZDGR9qzvIBmI6ipJ5ekAkJtG
/GY9ulTpEvq2aN/oY96IQRM9E5r1dKCRN8qs34BNS2whvhm1L5GqnpYKwGNVT96qrlRK/7q5TYEP
YHFD6k6n7yK3fiamJM/Swt/PIS6tm9xLL72FuTmYflBw1sJB5+2xUOVfpo6pn6qQahTYtEqGv4zR
/ckQrN0QkDUuti+e2iUBS6B2kaxpVMjRmY9ZSq940UKkdOQ7K5t/MQ0eKarHrmUYDHzSuCUkkk7v
8JXbS6Y0ModoJMbR3juh1DshERNzoc9R4OitSqX1anLMg7KQJHsu3tuUjQveg8+rSv0RM2hX5VPt
qXzmmaJsqC9mYW7CGXyjL4pTsrz8/VNneu2aKo+V4TOl1WWTPJc2qi9n7wE+jTtxJqzUXTrO0RqH
kczG1O0aWFoTw+et7YOGtyOM5EGBhVIa1Ix2FuVNU0uAz86xEA5dWByISoKmH2mxzZgy7nyMA/vA
SzD11AAXNQNk1m5VH92eBKARtpe00d2FNE27yCTIE14wH1nuYZROdK4SQwgO8Vib27GlJok8TnQ2
+HGeBjk/pUZE7iYsALsnc30Tbd/ux6Dud7JOIZj5kuGC0x26xoxvICSw22WbwcB0n7ggBualAaoI
EFxgA9DbCUWsVs0afu4pGsjVRv6soXb4ySazCkXuyWGW2BN/0WaBVjb27WEsQ+S6pkMDrMEc9mhb
F2Mq32blYbSKnX8MZKTdXBKODFqAV4Lx0KojM/w7AL6tsumhjPI7kHl3gLYgzoHP4Tfr4a05wIE2
YRyBn5H64IvF7V3kGyZUS0MUQqUFx+4CBPuR94BZUw0DrmMgdY8K660wKeHpuTa2nuGBxGcJY9w7
IJlk7nBmi5Ig/7V8q4Fw904WPJjCZW+ma+J2qnpatfzm3ZbAtmaRnS1bsVl2TOZ1s6pqVCXo1WZe
LMS40OUNXGjzOQhAP0jHdSqS8nUmB3EJGu8fg3TLCsxifi6gVL3MYNR4Q7HNWt6tmcvuFo75wzTd
dGMHxJrZygVPoq+wmMlWEE9iHGu/NuRkX0vtnVO4pjewI5ApbFx50NcKgzxE8ws7cXePTX8fVhmD
USX2IVbJM3Ps4jVmuSIY3rRMkoP81SyaZGdamACDVrYHa4bVyJPVvBPYBw6qcZW6iag2NuvNLqox
ac1wGp4aFr9ej+Hz308BckyBBATe9u+HEVfqShYwecissLNTgbdxbcayJJ39TTqZx5jp1CrLG3sd
I4ht5tJdC8IvP4s2fRDBoBDJC7xjNRMQBPJrnKJmGB8R9aIksgOqi112ELihYQakffmYpxN2QgO8
SNocrT6i2JhIykra8cGbc3vN2sxua/F5MjL3CQl21htwZW9lxRO/77omGul4X/XcvYjM/qKxdtr/
/Sc4kVwGHecbwxjx8hHfh+bBfxybjzYDDV81Y70d8gqjEcpp6R4qyDiOJh4hftVORDqsMz90UOyi
fKGhvkOKI5R4EsOXZeqXtJoePtqD8GNoVfWmwiYW2uE2tggJBkVzymb+enDdrB21+GXUBnbGbm+V
7b6m4DMGA5uP8VG5VNBgViUERRv2UOZP/dhAZSypb1B9UT+z7dDPGjLOOmaQu/9fnzM4kDbG3N0z
Nwl2fh3/E9n6z+iojyCnNMTP3gY9UZsSsy8jlv7qgok5YnhoV5FgCCaTjdvF8Y2GBHpQsvzECqHf
HHgDz6bWvOuWfktK/lkY4Tzu/Y3mab4Javw0U8wUbvwzMWZI1xbLcTzqCTd0kj9nKbylJsrfhr9f
9Jl8uAkBICepir1F7+naMTtsvEPXv9N2bfvJlaa3mAgn9/7sl9BgfC12EqTreowqH+YW23ILUkoB
1hLRmAwHpaoJBlNqo+zJyR7gOrrtHCf+2tbKvukczRurtLcHSWzdwD1YtxF72YHuKuwnHU0k/MSb
uWgUjC0omazCkDXmtjnGQMRQJIX12hGHA31Qxae/Hw455BAjcQllLF/liF5TEM1U/++HLbPNG8Tc
dx264cvkHFy/tu+OlXyPOfdoBoKlAYx3m9iEkS+oX/6+YOxi2tibA7YMPsfzLz/Rhj1htEaStwwq
arrRVg+P4OJdVrjFIDFaLsGTNOnfkmp0HsaIBlG3VrP1AII56H3ESsyfhY/tOZfzF+VyT6pXAPtA
a9/brEruHH7ONdbaDZECTLtWTEuvAgTaZp9uq5yDZKJuwR7ZgR4mZFRtOY6Tt5HKJ/nIPnTyPPEY
pn7rfzhlGD1qV54yQzsnZ9m0TzLX1C9JYy0BqXNSIA6qeVox9lH1OYZkwaLmMRVdXrKoWxGYcrd2
N2pIK3STFMN459EIfR29gMpKPu8WfnvI4AD6HIuuf1/imLlx6CUXY9akjOzywMo5mxSF6O+Zqorj
JKzmIVA9eF4zaUzAImuzgptmFi6zhORXK2L1+vdF47Y1SXyue4s33FN5/WpoHCyutuzT3w+BOWTQ
eJxhO2SUirgurlrOLcNJ60KudN07r607ZeSsxZ3Qknj9+wKSHgsth0QvO1X5nL4mVA2tsDsSozZL
9gZa0XqFVMb6GM13VH6aqWKaCF0aD5kCfAT8TM9UwFwpLVq66ESEygARtUnbrU2R3JwPgoP9iu3n
dIvaKNxG+VMhh/Ic95Z8WOQqKZsp5p9YTO+w8OJ35qbOXi4nsoinrUVnwUu25DJ8N/N+jQlX31jW
n26sThEHvkXHyqBvcf4zyizYcDAtEIbsfRfiAjTH8Q/oj/Ocg1JCBI+4uohRGiF2tFSlDAdwDjCK
m+UrhwBGoV2Y/LGBrOMSny9jAyIR9iD9DLTjPDeRWe6DnJ2g9GpnhzQOlsfT92QqboFLsBAhLbu0
BSQv24aHXdcMn/xoQ1czJ9GqLDd5bP0AA7IDPIAgPcYf9AzgH42ILhIGADwvYyZn1RDtxah9GFUO
6xjniSRLunUAiIoyhLy/wZQONv9lK0umqcn0n9AL+o0T/YrUfDCiJl1VTdyt/otUP+OVqqNEpRC/
4sUcqzsYOya6uGG0cq1gTkPSbLk5xddfsfX/69L/F10aFThAFf4/lwPffydN/N906X//l39bgeV/
HM80Ax8FGXXa9Sin/Z+6tG/9xyHqL5CGl372YKm5/leXtu3/uHxyaYw2HRRtFzH5X13akv+h5BaY
oRNYgUO1e/D/okvDXaZg+L/1AtOX6yOYe6bw2X561v9Wnpv0TD6dsp13JcfftVz6KQeSFBBw7Dej
lB9zW18AP1whHhydgT4Np2iPkqgUR9U/2CDXpQGzxjHDAlmzgP7FODFP4mpfVM5pkm3HMMveNM1w
zT7NnoRehzwR+qjCLQa4JmZe6Rj9Ffh4u6ZEUO6LYKACigh5k0WL/TmC/FQ8Wx0MW/y/3lqFij6P
4tro6I3jBjn+MXwR+Fu5J8mVUqJg9CYWo3H+ggROPh2LADGI9FL0NKsCBcIRG6lfE0xDvBoaCItp
/LGcf+Csd6vxxXQ7uUvw158l9IrVoI7TGFv7ZkhQFoTzoOs1u6MeulZvv8CDBmZCCkAOzTGyWHsE
HTrYMlE/FBBoJygZxcMBrXv06V1iyOQp9IOfolxp33ib6jLflW7Guw1zkek+QCgnoG5D8UYrKkvN
VPjbXCf4m9SnHAk0hKG98ksLk1WBThtqEK99bb7THvsmaDYEq//ResWrWw+/XQznBYH1wnFvPabe
A1IZMy+3xYzmZ0Tbchmsi8YbPmdUzHrq935nD79UlNyZYfS7ejSqQ+AoEzRMP9606d1rZx6PnIvo
wUpdWCoevpNG9c+qa/5Y3qBOmJ3bjfBC8SDKZO6C2PeAzliMX3PcvT1ugtY3TyyDwPsD5cMM5yAj
Zu/D6o1PKzP6Q+265RYUD4kJCfmOuNEpHMnr+SEITJ0OsJlwCZVBoV4n1K427ZdAcmc+SsLIXJ1O
c4vG8Z6EOGHqPoIjnOI3TZw52tkTc03oP09z5YJ8B/GQT05yihyqI3C03WpBzYmufMHxby62M9uc
S62b8CDjtliXIkcNaQ02nJBXZt36hxCW2hPE93D8UaUSZlKngW+2PS53vwREsay4Y/8zxFa+9ZfA
CXm73RB7mNGBv2JsABZA+mwI0XV9g+akJhfnKvI+7SA/1yLaF8L52QEtBefzElMLJ306bhm437tA
EngaXmpb0LBryGwrvJdJanRVDSgdmjtOaCOgjtZdyq08yeD1bylI1Lq7yGVnghXgMPeg8kYYyxsS
WN8EKsqd3bdQ/yYfy4PdWSthBN9G436bOX+roWtaPGCCddpc5W1FrW4OebU0qPdA1cvqcgcCmeEK
o4RKYlFw9xzHv3UkvjucQitqaDvkMU92t1RwBRTzgjGM/7gioXSa1qNCUsdp8mZ0tMLZIXyrkN+M
Um+V+j3k6rffyPRRdTAv/QAKDuayuzmZ6miPcjhw3uCQlrcnGN7FuSmFxk373BkNMPJ55vvTsBZ8
Bey2x/P3KwqhgZbvYB6MYz7PdBblxY709MV2U3o+Co+0ZsyoP86T8rmua7SG17DkLDnLIDyxQie4
8RLIW54oSAwSZUORIBtm12erzdjdR+V0GVwma4CgFzETaKwBhiQxq9+R7thFdyLZKLOn93gMST5V
VFH8/VNqlxW5TWPY6rE5uSE4yC7n2J7kf6K6ey2jbjcX9UvBQSSUpr3nevgY09eeWs1/8pnUs5Pe
ErbADKo5R9sD21Z2z86lC8lG5Bgudo1f+TtNzC/M0oaYZQ66Urc70wgSGFYeDydZTSvHnvutqaMl
STjDQZ3EtUvwFhJVP1rMfVaTJJIiw4GIUC7TU853zBQl+m5lelEFdleraY2bPXVYUdk3r72paHmq
0tog3PohytHeVKWTLunDYNnAqJsZfrozNWodvWGVLQ12zb157jJrr9EOsKSZXxUk77eGkmPvKYq0
9TMcRviAnh4fpeVWsCmQtW3LHw8mbjYW0PzQOX5FgUYPGtj1fjYAIe8Nix628bA6jgtYaaz5aRKx
uPMmNzgHhoUtb+wvQ+u9prVlbSmP1+eWkElXlSYRI8Pc82w5SxPJynWJ2Un8I1R8cpU5fgcMlKb0
Jt3yzfg3AYXgyEmCOj8UK9n5KY0vNgXRni1YPJxwz3nnAzHuVyOUe8BuenBq83c+ewvfBLOHFEVz
HU2C62z4xVYQPBNN8dl3vFHxNOE1dbuTQW4Qs2rkhid4D5+Eljqed4waldC3nMnxUNxyAnM22V9M
+pCSOnfw3htE8LoRv0aVj7d+Fi9NQ+sXxQcs6bk6YIXRO1Bvxs3s9aFvRHKXGiN/lGdyW8Ud9QVJ
SMhJMn5sQCyv/dbHwFdwmfx9IaYDEXCE0FRB5VkllfvDi2LOnx6+6xDs8RG8nEVqfUp2ioz6PsqK
o2lE3ivSIQSMwHgvcsG+ow23cJwr6E8cQvtZid0wL+rT8iGxYIhDsiVt0PUpLhiStvUsPzo7haSt
wxFCQkzho7DojToR3Pc5aYzDObHZWZsynomkOiHamf2Vp2wFGM9c5CwoUgSV5Ry0+bOHB0H7CgoT
BjibQas57wMoAKlpUYnokT6G6PoTXx9DpCBipXRzZOMUpSVVT6kZPqU7c04+lcf7YJMvpdSNabXx
xLBz0+HVhe5MLtNq7j2Pww1ZnMdMz3YmmIy0M0w7nh7wJWSBhTRSC6+Zuo94uPI+KRYi2kwYxQCf
ic5Dnr6pfem2h6alpnzuSQPoLtg2tMPToVzQpt15zdk1zGw7E0Mcg9EjpzadPYMv66p+8a1Y7azP
OmsurRu+Ibpy5rWmrTuGpNyiAQd0J9jqCVSUGivShaIGptdLi0YF6cSAscVJ03AOXUwHpGec4zq1
HmAsODIuN2NkO1y/0XikaNx/glJOJHZ0oK8UIKa0X/GMRXbR4kdNM8N2ahvoMlYdXzTyxDroqBw2
5hmfeZh2B5ftxc4XOlh5ATOJ2pD7pgFHxjwju+mg3Y3d/E86Zemxr6OebRPhvqUBChojl/1cz8EV
rti7h81vtWxtncH3j35QXWpfPc3OUnw725AXxUvQohBVJnXOdkf/d4nzfUuAAnmPocQjGGbqTnjg
bUbfbvZcKMY5pXRDif4r8xuxK4ck2+uUsqhZONieEIfOSTNvBrKDvwqMULJpKeKKqRCaaucXBZQg
ybHPJ37YXQItniihNE4JHV/bKpysLRA5c2sxcdnaDD1PVuA9CIjN/BbzI+MJNuCKgBisMP8Sx9Ja
G3Env0mwvR12MdurnxzJvxqPTb5082Y7V1995U4/vmeb7ZltVV9NmPAQVbXxaggAwv3I30y+CCEi
YtYfqQ8zIFQNJsm4WnUPcIoWej0OVBFlxQ8X2uG7C4TOMEnE+noiy1eG41cMld5qzepJdrQ8VFN3
bU2snHlalasR+/RlqCF8CvmTJyQuLZHSrx4iw3bqqGZTPnGt2hg/s+r3kmPAk1r+jLycQy/UydJr
WHLqQdwIRC3YaWX8qJPuSiWl/9aB9TyUTRDveeKaYNKxXQ7Biw2F6r2hbPRGNAmAAgYBEJpusgcQ
QNrSR61lDvvmyxgl1qFtsfZLb0NZfL0fNSgitgjU6ZmteI3b2b5gh0ZvSGLxys9+y5tInos+vph1
Id7mqRCP5SOr92wmBJN46Gk6xO0pzXyq6Tv1DbTAfFJ5iEvVoJcK4Q+0Kt1klKr3fgVyli8HYQZh
rxxeDQl5D/wKPeneBH+fWdJ9KoB6p21+V03+HhiOdRwnC6yTA1DWlDWIX7/TN5At7cFvyp/mlOrb
3xcXq/xQhfdOtRyqRhwsei4f7fKCGryUNa4xUIFD9ersNFujYFggimuEa3rM77XhSBwY067PlPUU
DCVLUbZgR0Or2iUNuC2K8Ipj7FvtIc+0x9RY611n4xeeoe0SgtqP0Ig2eGMcRghEVUyq9KQDagoY
TvsKpM3eTWMYkC1vYBVTeWBObHLGsu1/D6T2sir6U6YEnvAHrWpn9K6y8q1HC6Wgss33OvSmXyZm
+owiRV13f0ombmVC10rflh9eG1DD1HjfcoC7bi+/q7gffrr4yG+saIGln9yqIIPpnHqDxXvBetD1
6mwFUJZ945lr8Fdy545BtxYesVrHSe6N5ljk1wWhujZ9q4m07QB/qa2q0+yH3f+gQ1Cc0h5sdhL3
zolCgzsJdnly6FRX0dHoKP6TUklKwAlHk2L5mXdlta7tknRxF/jrUXTPHRoX+mrxNKZ4yDuODk7s
Q1APBKPvyNwkzOPX5DHAT3updXJwHQSYicbxknselcTxM4tKvcROrDXaVA8hWl5ARznrcV7AflNL
GaSEOFjGGbAgnVzqgRO4V72PVZZ/xWb4ZfAreK7jebg0duuuTWBz34U9fJDxks+erosLJarB2vAD
87uLqjeKHfKXiAHE3zHf5u9/7yfBPnN0+Xs5KlUF+F43sj/FlPMo35eZFzy6NOFsqkvKnwr/Ktim
4OJWB0uMKyEXLpGGIDZbDkjF5j2URHLIBa5zGw5OMTJ94jqGFNx5r4kV7SMC9WvyK0zsKRxlS9FS
WKMd3i5JBWzbifkZL1N2U4G+NCmuf7lsOPMbGp6Hk4mespjh9Cex3A66SKNvnozFczXPh+ma5F11
awgMg/SEBStotOGQ1Le3tiaRTek6CP1UMlHEeve6hFCfSp8iXBPVrrM+iGnZZ1g5BTcbBw5W4ads
wJSQjWrA+EGUujclTzYzUmfthTlJ4sShDiLmnphHhqZWUW2FAkTUF5Qo6rAO9tKs4jc7n5hCWulL
OJmQ50i+eMncbTXY8DV1gqDYc3iIZWVx4Hc7fcxbsZ06KpBUmbM9S9vspaoV57DZzHYtm41Va3R6
PxW+ca3jybgKj6MC6TRnIyJGCyLMmjtyF1Zi/GS7Sk85iHKS8G7HG2Kx+01EFLx0ZvzJPV7H6WfC
YvVsNZQZJ3kIA5ezJ0/emBl0GV1VnkEYH8cvmqK/ZOzmm0b5r51jBZeqdd9YIajbqu1r43P5Nx7F
pQhU6TWP/ae6ntqTUrToIcUcQwF+warJ+KQpNj0nofcDDDiBK9Bq7DGK8oUOl+Ilc2BTkzMMZ/0P
ppw8X6KaFjCysZuqFT8ytnc1xO1OWuPKD9w/pMsPSkva99wlIZS92ob9i/bjrwnIBWm3/uuehfYP
1KS95RDGTJdYvB6QyeUIpZrDrBLBV18CifFyaKR8+//UPjD7pL1nLZB3L2/xI+IbMMierwwOoSdM
lhcd6vhd8WCuqEebjVZv4EH4u6Z7Co2ZFnjlfHsG0JcmwQNAQ0/glr+hv2LEICGMXNdePaenFhGB
+6wg3WxCCtu2rejy18lJvy2XwTdzruJg8ny+MM4mKnhPsz5+hAsbK23LE+T76mxG9yEvs5dJUXhl
0Ox9N3Os7SgQDxoW+PftZvxIRfE+oW5s08pY6Kq4N+XyMiwAir8fMkg+JP4Af6sU3S4cPecB/PBY
IS+dK386dopFOtG2dx4Hxp4ObgacVibYZsJprJclCV2iXX8pP35kuVs3AXw15wX5f1wxqzZ9qtug
fbFJt5/JQAOLh3bd2Sr47QgAT37wXpOM+GHGat9PmlTXnBun2NfqpVLNp6tMsDVNcCly13utekSU
zn3r7fze5Vgdslok+AzFhmRgdrHq7g2ZYMa0OURbnszcZWWPF0dP0TKYwn6ewa1SYzZ85DlVc4kh
wqcCpszOcdFWqjK3GEPh6+9rx7tPcsbMrxkKhoPDdtl3nnJq0oQ52te/n0pkVt5JPa+T/sD4pL8J
kam70sVJlmZ9bn2BHYY6DsPt5mtsKPEyVZhy7CvDafen2yffVmtRnhmlTBOyeo+AF3yWREi3NGHw
XWcJp3hYt5gcuLyTaetVDCZjYxFjTQpM7fRX1H86Wfi6rJwbSQJCajrWwyphsBNjtaO9Pgp+a1y+
qzTw1TU0iIOW8ZdVQpTr2tbZhgHZV9RMVNiSDQuiniSkHJEGqDLaoBqGYFfbH3aNaYxcQP7aAeRl
I3oQycXGaIbl5/wu8gqtuWroT8XUvU5bL4McRtTEgyVeJv0ll061xp7NkyhHeWb0vzYErrAM3wxF
1Tl4V/sfz1LPKbL23oOshQrEaUQGL3HiVt91KhiSFtaOM/n8FOaRZBaDv4xSGKKg47lpTHxY0TcD
7OJWKTWRUKWvHlen3FUpdYC9PeGglO0Pd7KGt6YKwn3p00+WqWInJu/quH2FrZ0MCyLCPyM9HOUo
kYgc0d5mcKVpNuiPOna9rRdeiQBnm8Q8m/GYwBLvEyzLFGZGdjHdZ+2P58Fsf7Sc7RZFRHyJQR6d
ZKRVwXiMGCcuvv/pWu3wIktaelMKR98wnlNg1OlxNyVTfQ/Ve04YLsl/Yte8dLid2D4n3IezfVDc
mSszTk6OA23fIXIVSbJ8cW58N4nPTVQFPMgbn9LMGviFHpc9yvxw8uwXuVLY6oxagzn9J5puko52
qZYdUk5Vk9MK0pDEIkPNOTe0xWFsiajhSKx7+7sZoLqXsOY0ldiMFKnaxvQgXRltzdDelXUZnBIh
4LRy0j70XuoczIoLKO795oYeY66MMrTOU5TjwudKHFvj07UHPBZL6ws1Ul+6WOo+qYN59JqoWDXN
oGXxO7pTY9w9xX4iaDoeyWGWbRycWFuX7c/G7bnyh6ihgzEmbgMjxuEZrIdnD/81O6FZLwUwvG1j
1G1Sqzd3UL1yJgSA0QTnHBP+52OKkx9J5X3IXPTs46TcWwQA3gKre+umIvpFD+A6NsJf6P4D1L0+
eCOd+9ICDC5ocjlyn+f3BColvUv+HfvVdjHAn8bmcZnXTunBTRLJeB+C+EfWt29tBxU6aDK1q2qr
uKTJfFKhwc6mKcrXlj5Zr6sZw3JY3pRt+4WbOMeRHai9ZeXxJXHVl0IVeJ5bmwYYmMNb3TJuEOxC
jpO0xQtOg5Esf8LOTvn2Bokm35sLI6uW5GOx+71V9HNpq7do/ZaS6GNzSzx6EaiFKKmmtIaNsQCT
uaiDy9hF5yoL8sUq8Fa4XkEiulO7xCQ/FgZ2fjKXsxXDGXKJHJtOohHbABf6Q+6zDicIjfLDbxld
yYkhxiOH7fOUQHE2sJ3zMB06PZ6YnKP4WCYnq3oBHhee/BwnHQSTc8HVW5m9ef37IqaD4ajmKQhm
Az5cCFAxPMJnHio7vmZsI/dFG7xMDUukgrH970tEvrTRA6UuVPzQEmbb1w5Wayh+cebBZ5zFcu92
kImK2q0u2SAAQPBgGzktuCbrs2LhvrAJ/OCnMjlT862NoIfwa74ySuOE4st13U8czbzpKS7r8SpT
DITT2LgHQnfhRgZUlZFqmo8JDnC0fUHQjSDyOrNIb+P+SpE3UD0qaXEoqFFdJ5vyXNIUzUue8hij
l5Cv/g/2zmPJcSbNsq8yDzAoA+BwiC0JahEMLTawjBQOreEQT9+H2T1j1d3WVjb72WRZ/SoYJOH+
iXvPdchfBmF6y9mS7RYY6A8uyxZOpo3O4vdhLuLbNE3xbWj41CpJ8GDaX+JRmy8GqRiPciD8KOsw
s/q5gXGcAiDtJJvxwP4xw1U9NAWvBk2gwxpjKcN5ceSOPNj+Ymi9o7Dc+UkhP5GRrcpAHWWSXLAW
9ocYjMca5ASVu7gDI7NUUYe26G//TA7R5SsU9at8YbFXEYGwGejJQh0zFQh6cMfIGFGDG0mKzIdB
ltl4P2wPBX7mFe45Y4i0iSYASogrHAJAx/y9jajjZpD6N6s2vga7TLeTj+Vthjf8HI0V7ab0b8Dk
LyizEL9I1UMcbuFa2hULndyaoXUgMfcxs6d9MV40cXH8JFj/y3DsnbG9tmMMuyNJpwuoLHWPmIgY
tbJd4ta+qs5l8DK7etOln1GWx8++qUMiaFMUzYZF6LoWKzoRHDKI3Dme6iMPIJHPPoRL3zTzPdbI
bcbQBCENqnW7mfaLBTzZRy72EpSkznFFum+oWQm7rY3vCkYr78u4bGHtuJuoW5i7E2NyNEWC4Iwy
Gi8xcb+NmZ2QXsnzPBvvzEPyHWOaTyspppfUJl0gy2q2EibZDTzv+WF0XByrM2uQxe7Pg1dQUKRw
Wta2AlBq9/YBOrs+wDNFz40Ma2073EI+bHfUKcO1aDvujYCYsEr59QaMxKpL8+TsjcAsFGvqeeqv
Mp3g5sY7x477M5HT6I4QbmfK9VaTO6UfvVXsctMDGVL45GAjw88nvcqtO5HB+PID/cYc0F31VGVq
Mt+aJvgqlbUmyOqlvbdKFqqWrdt01qXfASYY3mo3/cYFdtKAzh4kfoIt83+ypV3S5C0H3+eAY8Qq
rGkr4JmFMBlGPoBRnosJR4XH6iEhTI85X/pQ23714AXuS5NEw7Wi1UQtK99jk9sVVzDPo7BIdren
b9ey6ie4lfWTayR+2Dr2sVJUvmU5kb7e/VFOct8MVuOt6Q0YgK7xEGEfvw8fYIQ6Kt9pJ8VgkNlE
o1UPLe/BpRnAN3VOYK+j8TRnPbrXZQT2JEfwt3WqbmnGQ+yMroaJQKBks8TNg9/bzpEpVgEhLkVP
J4tsG0SSvJfIbF/SKeh3uK1Bn6CgISYInIYGfWba3Zpzg8EjrdAeeSIqZJU8EtKZokN0qDW7uXyH
8U2AdyE+0WuBdY0Eos/hy3eZk97TcjwbZq5nsluIyfByEd6I8Znl1IsJhzqdixdfuWcf92/meh+t
I4hWboonoHsbaB4EfGib/ybL3rFJCa5HOiWpIGWQ3GlMxaWDK3X38HDgDBemEOW2iq1XO2HVjEUJ
WJh/BdsaMg13Vjj8wsw0Z+C8tNxd64YaDyyrYq03Tgeyqg2YvBF9jiEKqdj5tqgkuXk5Zq4RO1/D
TMyzIFgMC7MPniDMGs0dfWM7uzb2cK8jAcqAAR0bELCezwIhK6bz6A1vhUqadVT1f6hjcHk5q96O
FbVTve1ZGkTwYVbGPXsl9qJfOLpCw61+DEGRXwsOGeIs0RqPPblGorXXhR90p7qjZPHbcJqK7E0o
cYnMCa9T+Urw8NUyffxxM6oLb4K4C3cuEv2zqMVbUFjxyrWHjswBSog4nT9Jkd6Qw+jwl6PPWuNI
STvvNSHyZd1X4qwUsi5a0xNBMA062w8b0DiwMs13kvELh0t7p/xaEgqnz2Q9rAUpJgYiVi+AOz4Y
1pV4AySLVElxM4Ru3b3wtyF8TtYRFTXvUeZPbzFB7Ou2dJsnkVUNcljav1J4kKwCrwGNEYWpn9KO
VNOvmbvvEsS6uwxpzhZuTs9G35ofXZV//9WORtpR4YhnboP8vL7GqPV3rkYpPnVYrJOAp7hpzeGB
L0d3RjZzcVSlX5bEJLCMg3US8oap/dllG7Lx2Q+v86IZ9s1oGJsK3h0T8yKCstvl+FhgabipVTxK
oNC+HXwGrChu4ELGo2N3XxDbXlukpmg3jGclcFZnyBG2ixXliMn67qiFKJ8m132qxyi61kscQ3Se
nsnOEFBbtGKgYtKWeOaN5oxLacB6IzpWTJYzb1pIO7dZtPVhZr6IpQKTYot3g7ahemGOSaxe/TtZ
wFPAUxQgvz1E4WChxAfLqk9yh/adRdyz/yOImAdN8i1T6YXed1vO1VOXD48JlkTtOd8NM46J1Bff
TMkKEdreYOfcYoMhNsJnRhm7mmUw77cAKl8X6kEbfnlMBS4SFsZgltspLDwcCKgDQ+EP1aktl2EH
bPmbmO/lZLU14dwDVjRa13MfVRbjxZ74G8myqks5hFp+DFkCc8N56C2hmwcwTMUcbIu48MPJkGFs
121opeojorxhIqMzUHGoSi2rBXpA6pg79FDYyKLck/zXTwyOk+EYq5gM8GEJs25m9uYGxgOGt+e2
RuNjzWzkLSaBYAvjfOfp7Efecq/nCFuS2pcX1lEg2C2u3EipJ9HnkMewFVkFE3Xdj7t+QM/htcxi
ZpVfGCq5tlE8UyfVZvG92ApLLcxOTG1rnQYpLUHNMAijkU+TZyULgozqycPUq+fZvjAXxLA4YIYF
G1RSnvBvl+ZvfybE0DHsm4UJ7uTjjtuWBXR42xSnZRyHPbvVcd1OwUJIsZfeLRLRtoLfEJfZvA2w
sO3cO6rHbSuX/RzWzjn+nWCje4mF+Y3aZ4DzwcY1a1Ci9y63rS3z7s2wgCS0Wrp7UnG4TnQenCXO
UqLhctpRXDWOtu+AXOIFuibKTh5FGY1OtFf3Mnck2g9vIp4JZoQvS/nhQCe1m8i5SreSV3H/oyEA
CAMrLh6Qc7tCGGjqA4aGaqk9wmzcaY93ZrwNBF50iSOOltEfBefcNmDqFfJKT/ZsqN/40J74IYwB
wPqtBnKt7z7Ya5JecdcS5aQ+kcmDs0g98TZmNRerSlf+1Ey/JBKF3klOQzpJ4mh9lu2NuKSRQHMR
+NVmKjP4BzxmVxRdjy7y4dA1GmIOaPLzJm+PKRPuzs1SXN9cRezuVzjjJn6Lfm9aw1uKEmPVRMOT
hGNpzGy3Tdd/NZa5X7FGStdBxtfW53HGrXRgi9tgBM2qTd8O34mH2Huk2/DshudoMp9GK3/rQOJn
bv8HESOBqanL7fRrSaijlUezP9OKJM5wyGFoUHdPPjEyd9EsB341cy6ki/0bJvNvLLJ0ZlN6rD1w
/JqKobfmeNUJIOFRq95bnPkH+peV7dxFXEPur3pr6cIyhStbl/14oM/MTt00YOlV9cnJJb94yjhJ
4xiAz1DWIZlv4uoP5Ae8M2QmKKOrzVUls5/1BZ7updH6l2cXX2ZrPvVV+pPP+OhESNO00Tlhom5c
CjBzRo1BUxL+KNytYrmH0qcjceRuYsRQbZp0armDCmIhcA7I9C+KbibgJYoQNyaoLmZsWds2M93g
0zPla4RecPHQP8f4GMEpUQZn9cpISBqqaiZXqedhQvcwEXtWy6EWetPwDFSWTjRXTxhER4xVNGN2
wxrZA6gCSBqtsDefxFRg37srY4YuO3HHGtcxkD9tvzV2wXg0fG94aFMAIBHwpWB8QtAiL4GNBj2q
9sFyh0p2rTo3RvVgJp13rBkC7INseItYoU+9F+9Gm4+Bof0FAs6cphcLGdWkZqZcPi73RRGFEgAd
wJ0EtMtF2JCMxnrOxAM71WNU5mfIUMmKkpd7yRy3VRKdSG354cfNzq0s3mbycMb0jOLMQGwVtQQG
LLjNgfms/mrnc3eE4fSRRMGz6MzpITWoGALHpLwfAWL3C2GbFePVOBg+vKUe0NgXH3M8oOijn11P
HdvNwQuOrWTUEMNruMvE413p2zBzid0tsjZ5gtzzOQ0yPTt8+nTA+kSFjC153CeCzEmiIV68uOGj
lkTWslnC97JP7gOzbh/ACY4nNmkGoZNYGPmnofZyg2E14ucbTgRY1i/D2KenkDC4eNlXVVZ/gru9
e/T1eoLmyUyY3OF6Tn6a3s4XBUxuNjyANTdmTlIcJMjRLt/yu1asr1gYx77eTdHAD0PrSinkVcc2
h6/aV27EnJN8w9LW8SNC3B54CZw8z9anUkhUZknirtBzBlsUj/hmnJpSatDT2nMGCGBkrvBbpt+1
yDPaWH0Phc8TEhgi52lpfiy4qsjdggSIJPM7g+KAQuCQ+OULug++0NEPjEmkxw5NaGifWJyYlQNV
CoLkI2DGW0Dr/DRDpAx7zGOvQPoPc9W9kMY2fNsEceNF6TejqeFhNEkZgokdb6NgPiHN/GK5Kowr
yAuMiA6DIz7mpgwO3HLpJtLAj6KAHtePSQ1lP0B66j1uLM6SD6O4OxeHiW3XkhAPmaPJ4qrwU/tm
jn+IeQ+ttt95GfR2P+1I/5rjH6Vk8KfdL6shwg+sRssgkUxA28p2uSsA5OOEFjmiUgczGUy4e4IX
cQg9WR8kgqGRwxLGF95+rRZBZFnDtGfIqm0sbNDf5JtvzdjfFQnCu8EmEAbqbikiGHuZ/WCGWEU4
FpO6OncMqfn2Mvssqhemcc9aI2NyFOcS60twSR4pWJOOfuFzBB5q76gV/hgjxZ7JCBnABInDXJfr
6DTM5qnHR8IgP6tDv05+xBrZdSNq1lgNqoy8aKe1LvHhxBGjD5+PtSpfi0ZFuzbfmQzw9laMQoKt
bb/EE2Ql/buq25clQIxtsRLWVE6wM4YTX5Z51fl7BLATlvEW21j7Flj9WU3Y6dFkhiMNZTaRieNX
E+ZDFBaroryYKQgqPjn4kdJ6LzgYqjn67P8Ykfhsq4bPQSK/jSv3MXGxV3HRl4nxZSeIVRsTngCE
351d0yA1kf93gfs6B3Sp/s/CMUd29+Z6Riy/yVlwYMPoeSMV6+y86uqV0y0RN3X6Nsr5mLbDXvQN
9HUMcSx0MoBOyXAwev1qJmDEi2n4oe6ANsFkrq+IQkYWCveMpChxYROm1/9kMbhVOZC08n8Bk4Wo
X/YdqBssCP9ZtR+4gQgkLATTDDx8jfz9nz+eklLd/+n/zaC3ISWWtPCZPHkiAuBR5pPnb8lvmgKW
LASqEfrWBmwmTWMHVC1nyFC9R4i4ADoOq3/xcrz/9nI8U7A18QPQcLYl7i/3n16OnVjVEnnZtKsc
pmIp2p1xrIj1WIDKKsbykOOy3yy+uCywpzm9cakbv9oZnfvbK40AoELNRze9um3EV9K2wn/x+v4r
fMcNvLu1wfrrtgi4C/7z66txT3kYR5cd5JAG7gUyoNrBZu17DszHti23MdO+lVunt57tQwbW42P2
vm3AWStfTw03OimXYzsiGeAb+ffV/X9rzb+w1sBrwmzyPztrVkn8o/1n4NO//wv/4avx/yFM3C9g
o1zJtSms/+urEf8ASHcnNqF9FyCX+DL8H1+N9w9pm3xJcbzwAHk23+P/8NXYzj/uDh0/EBilSeow
/998NdK785z+/cG9s6k8h5/jCzhQjpQOD6n8L76aRrt5R8iy2E3dIzOzcesXsx+mylnCxQxWkoiD
M3gbYpt8Y406GjABKLuKLc+K2evNjmR2NLmYtTsb6zYRJdbRsVtnlt+wbCuqK+KeiDpiRN5Hd3qs
Wrc9NHSh6TgTZdbUEPgLEjlzZV3AWuy1YMFeN4rQhzreVwLigm3ZxEDkztaozeFQjfODhQ8wnOx5
uc49IAk3/V2blXytC/uXPVHJY+Z/Mt3ld+5b7qkeK+801wmq2mQ65EOwL4OYP6b5O5Mq2RtTS0SO
IKRoJEO9mqaQSWX2EET13oXK6/aZeR0MlN7JQgKL4Fx2ouY9sAd5qSGsLWa6ha6OyNfnlFPzzlxs
9IQRXvkWvkZkF+BoxXlwmAo2kXrUC8JR2mXcTNU2AR24USPbeSfL11FrQFx1gcgowgr2mmDCYJ6T
nTcm9t5UMmzzYFeanbVZOlhJA1S+U+CRC07UuD8nOmxIdDu4CIo3rLTvpP0+3S1pSaWGmm1jj6Wk
t1kUJQq1V275VIqUTDgFgfLkqOTPtUdIsyQEc4VvWZ3sxPzNFQG/xQdb6jASP08ljkMoZe1Geyh7
iCEtAGwquSu6pAkDTLg1RVnY1iXeTbckGTYWZxkFTNEj8+bAOLqRGvYTrz/bmR7ZMvuNPfBta1eR
ijLPQ0/u3ixWFZb5I0MBIhYZ216Qds3rcr5PVcm22dRZ/ZEl4EzFbDxPgDN2yOoiIKKdvZqDjL23
cNI9/lCwPgQrrbpphlNS5b/sqpmPUmGql7L7M8t0ZvRIfQ3JMq5B3UiEsiheKkT1CBFggS84Iex5
B9YYXIJvb2k8C+IbyEmLO4FNARNGYRDSlJRZfOgrtq4u0yE3m3gNCsnnxCD7NCXQT0m/2dbRMIXx
XUxzXxchq4rtQ+Arj8bRL0he8EkwaaMHty1gPviS56hamJaCRvLbSR2BhRLZUuTWygxGZ9OIgNBs
JZjZ2MAEbE+dA42YpxgNd6VsD+8NrO51VhZlyDAS5EWasJ+pO4s0MUzly7SQpND6ewkUY1URUWmR
SFcqgUJ6BChArippEog28XGC0KJoL8zKOdOJfSsCdbY6hr/KDqG4WDksHhw5xEWzi4qiaT+WDMoG
Kv6uZ3trlW77a4Y6nPA96ukm/7DF2xNs1/1wZrTTAbPHk8dA+Ermy6+S5fMujubiaXLG99L/TlIW
noYbXOziLsqw6CqkT7OCQRWriMOgr0gTg6GQ+0ZOjrF1sSrc8xd+qK6V16q/MxRHBj0iuVRJn9De
evJQM0oiZXhqHVZI1dydZQ3WWHdnILroZPH4hT6DfWapnHt8dyfyb4pa7zHkk9OMqqNt9c4ziFAw
wYxzLHbnVN6R+yiJ3eTYsF9HUNlauFxZAqWR1GCf2guKBlj2QIuOZfdSN1I9EQtm8sBkeAcWhZ0s
DfZ9Yda0gRyTsgDKnjaoRLsi2Q2ouY92AD4s8I3oOZZk3ToJgoAyd9p9816Dqz/nXfViosjZadk8
lkSy3dCh1fBW0uwg/OKSVKZ1bCa2fTpaWPuws+hIHdnH1fQD9Mzwou/o2OkY2dVwGMuadZ3lvAxW
AnJoASwRyxqEB4YHJonk3kZd8FPOcj7kVV7wGfAWxFmtTwwZpF+hnffZhhZvHbMMrODU+5psqslr
jzBUWbhkwUc2SLUtivxbB663kQw86ZZEv6msjs8ynTtMU7OLiKMlfdNhwM2YhlDu7AxfSr8YNt+d
2urKUJgVFndhQspL8ISJYDw5JsOatLWCU+lZP1MQe3xpmoKpoBnqQctDObOf6YboB/PK+hYgDFD0
yeFg9q8DC+p90Fkz0o1MIsCksdU+dHzs9yHI159zXLyk7YNaIotVVOOvbFZGeSAhdAxfBl7H/RzI
NUAdJKvtdaBDPbJDYKNWZ9w2WLM3CZYZWZjZnvbr0vgNOB/ywfYd0TMGqap+44UDceJ7Z4onZJCJ
TZ/nMRZ0zI5tlmrXHrf1xs2JiFGNG1z//jHYpIFqf1lo41DoeKrJt91ELwUOtaebmFNMd6NJTEEc
HbxoNu4b1AIJYcH1O7YAr6V5bCvZ7mrgrnxWOloPpTWHy8S+pWJWJGtl7u2IxPGOsVYE+q8gSHVT
+jtnHOkzHRNkRFPt0KaJnXrPBsO9BOl0jA2mLmTJUSnULjrCfrjzWNi9BV2WoetEoV0UauPK7lMa
E75SAOYbaUodxrwt2zad3oBFjysssiT1+ihIvJG31GTiD0zOE0iTxxY8i8FaNCsN61R7EuirCcID
HejeqsrkhW1hjCvCgv0yzI5B2PEyM9xMg2sEP9eB6VkGPnLA3Bcfi6vfopQA22KITgZrrb9pCgXT
7kuU30YrdQ9ZVqqHZOgfy9haLn//wH3y2GqB3ELr+Ajq51BNEuZD5twTYoP9Xx38XXrTR/u0RWK7
hneJBomFIsZmXd/E5AMNqcjlM7pPhFSfBKAOK5648fL3DxYXbBndZG/nAc5fi7kebmax6GvW4jSI
0+QU++aHXWDU9fz6abSLp9ZhX9piMoRVA5c/y57NZOvPxsnMlxgohbsDUeGifm3zbWMhNasZ27cg
7mJrntb4DT7m9yA41tabB5hqnTnjc23Sf9LR5AxL+50DsBqtYv3l00fB/GVswfVIdw//LN5Ll7hs
5sRv0zyNm4RXOJrt16BzdNDs/nsqS3TSEAw9czy4JvjOxtiQS7/P42kXu27FF1W8irl9DQT+IuAB
lJyZB1pm2pq1eulqC49Spd4bs9tMLe5wSCTbtpTP9SBeYR+MWfY4X7xZvtttkwDWgl9gSbbRuJQA
jzrFs0MOwpZVkTzFTfeRFTMi33EQNzmBOeAU7LbZKICgsbc6GgM+ORre/LUlvGUXN8uw7ov8bmVr
TmMdJNcq46QU4/03ytxvArnDNiHytp3FUxnXpC4jMTCAYlmMvqGcAumENR2SPHGFOLK1e3pygpbj
zvKho6hQ9cxYenR+j4jQCLa0z7OXfk9l8ide0GlUlTRWWiGSbwcoNoQIGER/37IUM1XglJfxnkPJ
sJqckFMgizecXBcmSTstEE8mPDhPGZ7WAnvKurMKtS+jnBx2Sy1bQjI03wqw0KCj8QvXblgV87Dm
OL0KdixVlfKxp9PJMPnNU2rpKUE4wUcnjqY5grTwyvloWOqCtgz01/0Pwcy5s+zg1W5/q8nODxwl
J7/L5zNJQ0zWp0c2V/NjLUhbRpVnb3I3GUkhU+2TJjOVnY38jdX1VT0Ng12fi9Gsb3//aIL8K0/1
zcA5dW3dOKNoaecdYkUykeKG7ImRZVDgGvIw2594AuyfMZDHdWs10YONjItTfK3tCqkONMtT6mbr
1LapCFXtp+fMIl2aJUFOhLEnVs1UVntRKwS7okigx+pXntXpwaztaAdUj1iRXuKU98b5QuqgAY+L
j6MDxnxLR+HtybpqMInzf0u0W7fSzGtiBkR95EApWo9AxJZ8oIj3QHE+YH9Tr6CGob3XSocBaaNd
EnwleJrWxd89eO1wqrWYz5t82ZIUvzLvcedjnF2mov80tWNuUKGBk01fxjI3GR0CyKdhDdOUqcbs
Tvh1vbi9FEsMY5MvpGsv9U7Y8int5Vc7yozHGye+zj+qpVOctBcYL9dczYciRmMI+XzYuxVmABPF
+DFrnaeqCFL2l9yw7mj1TIRVw+HOckqQLT7pilKYnx8RQkcmE6tWgL/sHK3jnLRhz5ZoTVoVhKC5
qAiIry/mUD+gaQdPl7T6NAKsUjzk8TDcJCfDmj0zK8GZ8PZ7Eq8oxgdqlu9hKBn8xoNgu1GB7sRv
3QXRjVVRQRbgjO45g/QQNPPeT6PPUVGdTGKm0kLKMMRUNHNc0R/EcNcig9DjmJIzsUl8lYb8JZBY
XlCJKfbI7g5Iz82mlqYgnP44AhVIB0wCPFTRjfPbbDXEq45n2ZZfuiEDWzK34WlxWVALDq35YdK4
SzG3i9gkwT7vBKvJGVN0edFJ0O3a4pdN+sXYXyj27i6N5V230S+glA85DfaWxSA7c3GOKVtBZs6v
E2nJm9IkmiOysL5hvcO5yW23YN7D08b3pdEfDUEajUEPMCf+jt+rQm0mjdBZ/J+JjDWXWNRAOSvH
fWFyv2ZCn/lysxNN3oqWbS93hcxQb2o1/Wlxzm6J9XiocpsgrKw/JzWgi8HG2MrVZO9yr98u5Ls9
djXTW7DE3/2d7Ki85cmh52aaDVnBMMkUcTr0cXxHqVUWz5YEqVU7cmdGvhJ2HSqY9Y5LubA4GHdZ
Da49eBAXskeAb5o1DPslmFlGyWofoazj+7nCw0nJrsV5tKVep2P0wZCFGx2ckh1472DyeEA9dUpl
snHm+FtE6pCy9AUfqE4MxeW6xMuykm12hMp0Rj5XvdFqjpj52a2YQyz3ka3draPRoqo437uif7FF
6p9sxVwh4B3kv9t9likebDV56A/G/iVRlrX3onQ498GyEdXYrkd3IL4IkUqbTAAXbe+Bx+Zcjcbj
aA4RjQzelL405rAMXKbPHveHqRzzkLbcmvirz0mJ23Vh36uaYj27e4s4dhAiQLJxfBn48MUHptPY
ClqkCv5nSnjska2REVadf198grCPlDNtWJyDA46xgOr+lkCeTRHiho2g+ghEHfD0NA3vccV6XURE
MLgm9lLIGkCX0M/EipH9OKQvyrwmQ2yC1cVSoZmj+C2uy2S0jnUygzEebDRaTveZsJbeKdsY16Pa
k2TotOqqs2blO1n7ZMomBSewPMAa4OZvsLAsEh4XVR4bhrg+6by4shlb3/83Tsfk0+HKhditlHJg
nIB0bFyii9Srp/tj0BUs/ZrnWoKa4xCbIcAUyUsWsUfJ0H9EmA92LDlzBFbGjHJxFQ0EOFnfFQLq
kbgdFN5QL7TItjidq7Uupj95Y/0WmgMyZqSxdobUP47qJ+CT4ZD65o/YNK+IVJqd7EuTKMKKATw5
GfZCN5hj/NpaE5iJnF0uEkJcmJaPCZKETEe3/NN9zsyGVFVZ2s02GvKYVXeOBr2W/t61WbORoMLD
XKKvmP50UurXZkLKL5LsIKHQhTW5X2hM0hte+B41GHMU5XAQx11SnQwHMXKSBwqwpvujd1o4ZOza
K77vu0BHZ44DFVLyr/Q4fbZmFm9ULa/DNJkoSHRomLg55JSz94ZZSEg7Ka0+YxgfXl9H0LyufJwA
89PkQZxMEo1f7owVStCgMQygeYjCQRUU/HwWGLQELnFqERj6G6vS3ETkUiayfy2R5/IUqU8N55v8
14NKQfr6SQ6hqnjuctZfgZnuApq7TnToJJEcm7HeoMYJYNjFfFmWFNQXopm6QnjqdYouCeDfNlYe
JUA632DAm7HginTvF/2Mknh2zd04RV8jR8lGEQtcJZ4POKMlb6ydM+qnctNp8kApG99YmHvAs9zn
aqTsbU1l057ctBbENwaMwwKMZWUgb4vs4wurXe5VpV/ydyd+i/KIESE9cdYAVqyY1B6InN9aGQeX
Vu0Lck5yOrmPiaKLv7y8JNN1EuEUAV3RlfPL6aKvuJLv6YTrpFKoiIM68ME5hNLSp1Tw1rbE1azd
BHaxTJ97HP88lcigluqNZu63xVqIop46A0P73i25F7Ni/IXpcO8Y+AcjVLpWBSEDuSS+Ci4IBYB0
nwXOjv1WdwyMHEG0nzAEGB4UHchKgLvEmmo4iNLz0wiPZYXAGBdOmcqtKwt/Z7moYCcPVE7hoocA
uZpTMuozx2hxYBe5YZLZMU7Lo7AUDKBK2ziJDCKGRXfDvZTv4cylT32PIAeEKGE1zOioq22mYzzk
AxJtBBTIQjB05Rs7IwOm/h7ZfC54urY9m/CKdkICFKgS9zAZQ3fsEZqIQt9fh4Len9ikrLnG3ebF
0Zb356AW1yQimMUSCAmM5dMS9mfkFx2KdJsp1KSIFfE3oBkfjcqGyCMHUBo95VWsD/E9I8AzkHB4
ek++hwXalCmbqS+ycsg+dS5jlWVHx92UdtbtinF6nQznNcqLp/Ied6W8SYXB0GdsA1dBoXYF8os1
g04HuLJ/Ub6+L4lY3Y85Xq2lnq5DUrKebU9FlDcnEeS3RafAkUATz6J8TXrOtDEFJroY3V0O1wcb
v8aaaHVjvWsmSkz0xzr0xH1mO/Dag3cPn/YmKzkH9VKcheV9lpMZ9i3OQHJenQyVMOtVWJOLdW5p
HKElezu7z5D4kJpZ981T0/RIdTF+okcSz7YdGU8Jx+1pEuOHCujmHE5cEpS2vQxeVdJRaFtAp3wm
B8oavyLB8VRj/239D9fUy6q07WfZto+tYT/CNX0o4Y1QEgz39/7cFuJmNBKxQ5TuTZ6CYEAg5Jqv
E833apijM58jG2TVhRX4zgx6DbqOZ7di5IEY9EkH3K4JeApX9U+Siv2en0dZOnrcI2Ydzl7NJBNv
zBxgYhlEu4Epwni+Lsb3mb+51qPsTlyFMetVmnWneqq7YrwWNjEWRayPlo2e0/E4TzLSMi6uRnYC
gHijyYFdDZUjz72RGRs0g8sKu1vIbMHey3i4RREeJe11Ydp1iCQvvlyrciDFHcUMpAD/kprpcPTL
iCFMDowbz+paYeHovPrMXGlXOE16IC/0aGFF2PkB6okaXfoYp+c4aPZOV3Xr0aBGHP23PEnzsI2i
B79z+3OFS4nkZId5FLdw7bARzcDsksrGwp8hg7KZAA5tMa0YeSMmKcwrPsdwHMqbtYDvsChE0L7D
O8gqmJOMZmcXHmTBzBRd6wt7Ib2C9QR1lf3/XW1PbGhyAG9gAnvjqSPtGVlTPn4U4tiO2aEvA6aC
KHvnfHQPHZPsrNA8kIyTjib5Sq5FXKfXI3Umcr1s0W0WrJ2Iy8zVGhUDmRWB6Q0XeE383JzZFL8u
tSasix1TixWru70/jJ9VsMynkVo6MOvy0e95/DpEKU3SbMd7bhN6FMBpJdV1NISe4TwaSxYOPQuJ
qYsQrsyDBu7CsmjMqT/91CFvjUAJRGkVz0Pm7lv29WFa9JuC5TOCf+bvFizmmRCE5Q4BQ/u2Ke+4
UdNDs21Je9N2ILFYN5D0aGlcC90vML712W/TLRGxB7+zQeBSxWxEO24pzdH6FVC28/mnx9k40zbM
g3GYYpTPlpsTmDtwQmrMwAnsXLNK6X2IQi0SA7AAsqk07jBzvUdm9p1b4t/YO7Mlt5Usy34RrsEB
OBxoa+sHApyDjIkxvsBERQTmecbX1+LN7Jyss7rqvV50U1KGQiIJ4PjZe6+dbFJgop5RleFWc5Yf
8gKQICxqitNaxwnrEF7UwqY8zVP+VJESfG21gBLfXvdZmZRno8UdQ6Fes44lTVCIb4wxbMOeE8xw
eDY2FQvOvVZNCSh0u1qhWtw3BffnbsCu1KS2H+JSe2BuJRuHZdvsCG2JtyFtMEgXOcghTJiOTAh0
dS6TDc3IRvhbK3mXNdvcFSp5Y5ZcDXx0VmlURrsRL3WcM1zzsGOjVnvE+oWfOtD1aKK5naRxgdcX
ag5u23yV7mKaXflYuc69XuD1wm2+hgnYnMRrmgfsy5lMXPpt2yoY17Iv4RZxDraxK2ILxh+M7BDZ
z32fszee4ntKoqgQgcpUI6AyeMjHHuCDBaSsT8YN8fqII3Oxr5AiVlS9sRwFpEE/IjR5HHkRUNa5
Vd+jbhyQr7AD8IBZsZJ2Y+dKOLjBjW6sB8264qz8BWfw0XC6z9FkQ9CzeMJ92tzMLXcLtOGzcJ8y
vTbvMosHcS/UpwUcOhbV9MH6xoePG3LZK+uSRg95TtUGxOTmACyo3mHGj/wKVfPJBo0WU9SyQjuR
5yZd5AUI1NpJlxeTaWhXhbeXcSIQI92a9jyOEZQqaCQ85k570oCZkNhYV4xye5QYZ6/acpsV5nia
i2g6/fm//syO9U33qXVpSJXI//3N0CCl4450Q7O2Umf9djDKmB0Ga/m2GXsPSVzm26CHs2ZNXfjY
RAMpG2MEQDWSSC/Uu5TdQKtiGG2mhUWjaJNkX5YcjlpH75/CqR2egiDE64dBsQkvY6w6KHHrIZHG
BlMUWQasxPrOaVDDjG54S0pxCBuHo+At8Oxmo46Db3G8ZcRriZLA+zsTnC8xdmF+vHGYoZvtzWjS
2X0yebRDtLPyNt8qa4zuHWNn4n29n9okJIDTnbqyNu5zRZPCODd3Ziiv3TK6m17vNwBD1iqQ2KKW
cRO4ZuQbCMrFQk8YaeZdr+A9j2JYuxnXAtvyNYuaU0kqrCjJ7EgccLIxuUGSyrghiPeDmwSw2nKb
yNiCCy4zzyXpmUeiF6cKtQeWgvFs5+hYvAksMdCLeCu6K5rgXisAjtjZZ0IwZisn2Lq9zDWPKOS6
zSOaJdDW1zS9qVWa9RC+0ncImb5D9I9Xhm00MeXfhJc8Jav8Za4B6xECHDBmo8g4wE9uxOugC/ZJ
pR8g7QOLMHVSDdQguE20lSXOd2jhe9H3Fb75cNyyO4j1Up3xCHcFtXGTheHBLPvNoA+PGpgxP6qo
gguB0EOUl2bL1mrQYJkDxqhMcytCi+ALlXBg/l4Sike25mgNOyRVzBG0yqOyFMtD089rFiRnyx4l
yEI4yonev0dj+lRTxrdFZTtBwUjgv+FLnquRoTobDsGvmfjDJg8wWswd+cI6pJ62dM2LMhdaT4c9
DOHncBTTmtstyfFelJyubzG2sd9Ys3Pp8uE5lTRJhAqnFd2WipmdixJ8v6eNFaqBATDZyoAHLwX9
x0mvlXfhQuYEuxHCRHzHnBrcT0oNnsn+aJOHiMB0XGtt+QvDffZUcPIclPY25DPdHYt+P+U6urU9
c4CknI8Fl+RklJ1N9nWrBe4ffS+AJZT2ivrP4e2GXZnLxq8zwHp5cZSq5q7GMk2P69WUyG3FsX9l
E/z3rbn0MOEteBR515y4fxBh0q5UWPwmvIL6yvZsdhbaI5GoYoPnvqFx4oix1m9EjK1iyNcy5U7J
spsUwri0nhQiAQ5ncbBibbQycuI1HPMF+VO2u10U7esU/4Q+2WuVClIxtx/aZq62KeAmILD4JMsY
pYtgymM3JMNhids943/LHpbjbWYiJ7vhJyy+hAozvIZG1pzs9jM1g+oaqoDocHOup0Z6Y9G/YyCA
OTJYm96Vb8ATkAbM9NoJGlgyDvvrzE2tTUve7jQOHzGxSobz+R4RbENcsyKrlffMMoY33+xfYdge
WjAdMLoR9p20284pGAFOyvSAnmYKpZ/HgZ7V2d4mbKVp4UptiCTEC2J1bWvaM+xMbzfFseTwZbcT
IfeFpvc2Yu9p0BvrtUvh2RqADb0ZuPjjcNNSUj2Z0UmwyMaPblCxrFlMEST7hmR5Wop8WQddvtHd
ALxZgq+nThdIhTGp/NziOFiX/HRueu6UbI3TiUHBcBit8wJKLbdhNkKSncCEwpVa5adu6R/90MIA
CurfbulCQiNbZdjd8wj7xCeH/aZVEvsGBmdeVqqlgy9e2mRdphoNxKCVnIp30II18RzrI3E1NuQe
v8TutElufOqw3+viFSOyxiS2fKkG42RoAxrLhTy3TfZMOI9NPXTBmabVNQv6lcY07aWT+ZCQ+Rgb
9b4Y78KKr/YIAALxmQUAus3KaNyzSpAPkAUCcjYtcKn2ZFQ8YayhzCEM5WiizRse686N2YzdRxGN
QgvqRBlHd0lk7gN6r1bT7H73HOdWOp7uOo5eU/XpKIdzW2F/DjDANnFMN46lbbhLLmsUUagS9nro
7e2MxWWyjDvQ9n69NNt0HmnAjt4gXrirpucvmcmm9SEocE8cafcesTRRIyJ9uFmf9Itg0WnvHRyK
Xd5gMCj8AAz5ChLGHjORkS+A5YkK9PzxbUumNIgTT28aQIc1DxqWqJwQdmnZ+i2iLBFZwBChtjMI
3qwG4OSxU7/a7otdyTvQyWFvsMwaiEbCTfaJG1+yKNoCa6WnVFc2SwR9j+UUqr98yxbnmLXgQMrc
K/S+gc56jOvlqRyd000Qii08XZqds2uDEw+y6MOwxVuQxkQmBbzO2Kx9o8U2o/TwMxZ4ct2tLUqf
zapfhAD5OBUdpxSFGSUsWeY18Ir9DDuC5VVICmX0Co1OUm1qz+50l2U25DqdpejgaJdEx2ZWTrfl
CtWsXjG5+4TW0QaIFoVMCHHTKcZHgvIWMG+ZvzvjKcvzUyequ8qii2K5d/jzI7PZikyPeBACqiGy
hrnmbOATonplnymSh8kyMBMqc1v2Au2Pvaeb8J3psMaQdPPbAGfAt5ERVybIQE7mA8DHXWWCL5t9
pl5ISGwz7J7L2kTgBgQpX5e2GL3qF70BpueOcCYCs80533J4UPopu+mZZduhaHHCBn3M0VjftQvn
aZ6Je7e3N+mNNKUXUKiT4X5I6odRRS+6YbE9RpixRg0iSv5odFXKbT28GzL6ZYvpMXFQPvG4NASV
aLeGOrZqunCfNkwNmhV5c+dsHaO8r3oCBPj0PuN6SM4dBMPj0hNyyaypudNE8DlZLRkNZR7RXYpL
z99mO4d14i9ULveC5M0kmZ6AjPU48+Mn7vYoQY39WpTOcjCXkaY/N9gvtnnN6T7cxJ31wi2iPsSo
VlXS87cugK4omZ0WrB8ej6mbajmG+qVH2rCmkANWzMk/31Uowby6wHscqzguAoUSPn6YM5DO4XRt
HKiFjOmkJaq6YF6hGmgNdwQGTAAVVzcI+IdYX7y23U/2m+lMIY51ihFoGmbvGI/sGbL6BYJEvK0G
kb50EcSzlmdD3WKZI3+PGUG18U6n6KQMa7BkcXxIb/QSlc70fxR0L4EMMGgMmVN/7jDFk1M6W9M3
wB/rWeSompW9HLoQ8UpMtu1Pbmj4jsMqV2KfhIN46ropPruIG7ORPGUTT5YgBiSL7YjF3IhJobzH
8kTCekiMq2MNBR0U+oMbAjXtArzPRXPfcO47QkslK8l2oU1Ye9XxpjQ4g4uqqLEXUsNHCWtz1IvD
SCcfPQO1z2qRRmYw2hyMNZi1/QWpWnvok2pvl82408fFxq1HKZJMxEPu4kY1eVWqObxWacYtBmYM
aaXuRAOM6oNkq8ruWWA9PDYhh8MKyT0hAbDD54PNkT4mlg+V2NjpAiaqIJAa2l12YM2qjwzZVtE6
60Jx3WlCtIdkoCjDqXRcAZbbQlTBwlT8JHl+IH6dcG3G1ylyfiuLpki2Xki85TNQja0F3dAaaCUn
eOHsQuGcatBelWts8EZwZgoxvuhiP/JAQrR+aWzWSNVdcTv3N9uZNqVBX66AkF6HBUNbBqapfNIk
vgJcAlAuIxarM2qHou+hYee1sQriwmYU7vv6DQoySzFFuDFQ6om43fZPd+oUWzDWsOyvrTj7VSdi
b4kW3GJOeegw537mGN9GBea0rMB+2wJImcyHaD/QWDrHdDqrruMmUuVbmpvN+5KYDP1q2HoM9ASp
+ODBKA63PUlvDlbNz5xWnEgjACod0Jk0Id661DuNsN3WltK+YU+nTWBeq2xWO8kBkkRbx0CIn+FF
Jlxwos+9zpzD93AY3iRxhKlPpyeVxGsKPOItIi6jN8CttS4SJH4G61KZzgOQGeVVrIP3peL9RC/I
UmN5xp/GGdKuvnICNzutB93c3PYuHY9QggX7//He/1mQ/P/x3gtdYJF38b//e//9BVW5b/6p2uLv
X/YXF75r4LXnMU7I38S8ZSq6lf/SbuGKPwTrJcOyHX5fCecf2i2sP/jc2Hj3+RLHNg1+q2WlSesy
xReu4eqWI008/Y6uO/+ddgvH/RcTPp3PFC2b/IGEASRZGUIC/5hLCdNeNLol+h1WqWcAG+9DVm+S
xPyMdaT8ptIvM5vCusAHTefqKryJv8MNtYDewzhUHWuqmMYjIghtWtCykhmL8MDYNQrBdqbD1FdZ
Q+9XNOK4mX5MqXfV+Lk7coLGKPUV3iy/9SMlPReokz2hcRyT+fgrfHKN2V473GnB0Ww4SH+nk0Nw
E3M0/adklZe9HsT3mTFtFchelpRTj1H+0Or5JjYmfd063UvME4Ww/K/cKT4qqe3beI7Wi5wfE/Wi
YzuEyale51ke3Zv5QSueKHsQdDNWz9xIghWCPnf9Tz00r80UrJdU+7JC8wzIH+k0QsWcbfXGkqFd
STUlfkSdVi+/pD1MuzTnVsDaLehMEEWlzmO30DjVhMNn3GY7bSlh3xPdbEgVbIcV7bs2YlT4EIrP
cbFqXIB0ZRgD4IxkgkkUiHOXdfbBcmDB2M4x0vpyF3f861Rt7EdAlh7HmXgX16kvoHP1DgIF/ZMg
6RC//WywnhIdU17hkspKaqN6bITwMyLpTjVu8oFWxnYQ5U5hiMa8GtjlKQMIhX2fPd2iWt5UcLBe
GaQPyTSR/tNZtRf5zDKbgS/TsBvVOIAqSCD7scRYaKvwRn9iFNETRn9JMiA08I/OU48gluKlMhfP
BbsPjxkSKfZw6m9xF9nFuIXJA98Z+q0VtNbatcdTFSXnRb5gmdLvMPqAkUGA8wdChjyau2iDOkaJ
N+6vJEStGRm1fXgXe/DapmfZnK46TPywsd1V16DbxpX6Zju9r+YWZKfhDtSSlmwE2qHxVdVQxIan
3mszChyyZL4OlbC2yQzRMnRoCV4OwUj7hF1TQdJm9y3HEGo6opuexgEK+APNJGkPvK+uUeppaQgb
punundx/5JnQRTzszW/0nZ9zbW24Nx4Xa4VtYcONy9BdPat+NTrts6RQcZMLtok87EGT49ytCVC7
Y8UJ3IiaVULIcJkUQkqp8UYQKRZdRXdMZh/UeFsb8uERoA/CinbbiOQBy2Mge0W8nm3t9+0QiuHB
5LwVIdsKxnoo5AhoeKdBvQnIusSzIbTi0qwdYuimXYCQlPFLTPxzlDfj3PKF2dAhbDzRLKLXT4Pk
9O0ifrMiMCPe0OgNefSZ+dcbNI1fSFFL4sJ5sN3+mLf6HbG3HjkKptfCtL/MWuqlQ/Yjkx5oUUEn
aBYxBrmfQtBTPlI6WOfxCYPFyrLIPkcDmm2fDXeQvfo7DHsjfHMm7zQKrgMo+1LZrZc0pcMUwWGu
n+MS8BhsTpbuICEvsW1fLLfBG5BR2ZMZ7wqo/mQN1n5uBGuigHMoyD00T7KfBmbnrVi+ZR39qgid
b2q4xbCq8KN1N7Lw6P6UlrNdUhdYe4D6ElkyvDkskm0eVN9qDiRMmOVSj1Ps0524zZIOvKk+w8gF
mZ4vDYA3bEUEGJCQx6o+TKATFnnKZTl5AcwpfVT0HfZsTbIkeoUCMpTNtnkL2rn3W5pQVnHTPlJw
NWu6OrY1UXdozHy16afcvVfsTlk/vHMfv4rQxUASaOBnjfFb656l7TwNs3tZpuShMDU+as5xvvXl
COTLIbJwlOpowEEZIH1Jpe2z4Bo22P8b5nFUakds2T0m+8xm39lyG9Yd+rxGLTTv7ZHe58ZK3Bf8
bOxZKjv/Df5jExgd4DCWI+uYgHOzSA7MESbJ0MZk0tuYI6XG669rk58a2n2jONvy1vAAAoIZug3O
9yJ+7LQZWGsxDps0dqkvsdrn0grHfZOZG7Mtp1ty8gYVQXevE+x2tOt4eqhv6SokM7u0Ey0GEQ96
XG6ckWrSSyeUfrFzm/EUAtZks6X6ddNBdjYzqJkyCOgX/uCxHTMFM1FqHTYCozIQ5WX7OongJUyi
eGsIBn290LLN3NmPxGTHA9DKPdmv186yX7IG1v3oTlAAssvER+JsmFRpRGFMXdR4lAtrwkALP0oD
jDbsmwxNW6y7TrwvTWgdSfPgjAe0vR4BT6VGfRd3bXigSAbunlU/2k0drSOQoMBfR3xZUbqrnBYc
UN0gSVLMzPn0G3afeftQnMepS1YUSuVsJvEjmnKtNVToJeGMF5iwHPtP5QLFJBoUx/Vaq+ML4eyP
rrVhRgTzgdLOlWbV+yqcNkNHQaMTSJzeWmFtyL1+6vHyyEk/QtDkCJ1HvQf0Ldm4qiM5lJb2C15v
WqkXubxFi74/Vzp+4SAqoi1wkZUuqFnEW8VTfV4e2fddx1x89Rp5IvYMKC00fd9uiDpQAb0NWNEJ
M/ISjENl4GjPWoHvf5zEc0+aRhiTzam73waD47B740iE1BKsk7RKIM7mkJMaHh0VgS0vwDTYS3M4
oY4+0NDS+m452L7JMbQPewwo3BaaxMqOMpbkoHUVeDr2oOYWzlI5/ydBvYWRuDmrjg7QL8Kw0hwB
tJ2ToJQ5FRuRHzJEIDQngOjk1WzK9smK8mdMTOW5R1Nf5UvFxkblDxMvCn3Mdxbnx20aA9EM2bLd
6sTztVFFX1WBTaOgUhSyBaXg+gRUz8BcT+9C1U4PrpNq2y5mX6fFi3U0KcjNSuFsShcjvQ2DU4sS
sSHri/BVh9NWCOTzoP/p8+Rt0C1iUg4eZtuBSKOFcjy77VnTjPaYJoskUV6Pvp4yECoAgnpWND7z
xIzmXEbbDreLt3Cih/3n8I4REquYUXpV73t6ZphYM18DEeDXvfHdtWgO7UAJcuCCxGfRkDpGwP0M
P6qSmFhxJ69mo3hnSmOBHXK+77J4BSQF0L/JeONStLiuy+jZHFg4LgvAQ6qaWA9HyX5I8K212tzi
LJfWij02HxG9p534ow4KGPpFMvtS52NS1zkbTjFf+AxshqIwvHEsHto5bPZ2VXwXY3DtY0HWoJ2V
Z7C8RK4jj/LmFoGDIzL0FpIG9RLyj+5qpmcabNBREKsTOmE1ph19qVFBC+GTmoFDN9m/UvpTqA71
nIXZTeTdFn68i3mu8yspn3qIh7s0cLGGSD6zjJ+nJe6eqCYJp1pfL2ZxQ8zMtLJxnOys+RcaP/sw
fOGOs8Q+ZmTuY1X/Uhi3uCZrb9GS8QAwSm1atbxSm6a3OCrqhGGAqG5PzSfGV8rF5qV8puBiU2cf
Aw5twKeU2CbmvEuVU57wh6UsBwY8EZnalpIl8iDdfYfvxQ80Tqlc00a7saDtYTfnykdLd7QPLa/V
KsgxgheJrvlmAdkwlt9LUs4rU+SWD77vi9qb35J0i6ea1CElS9wM5utlom6zM823lPZUjygqal/z
HLLcIZyeB6nll0Xwils44zYQX0pJZi1jV2n21q/Gqr4bQrWJ6w02zysXcvetW4zyhSxweGqGPOWM
Vr7JiaYDKoCPZpIgEhL78OLWtY4Rl9iUtpmHf8PZmGW9FjSI3iWDvQsYACwkaLy0d3Vmpl5dtcFd
SfUISoVFCYVbbY0Ccuaus7rYNyrnR7bgvcbeZhwavqXT7bWgenYM534wHRbfM1avBAcY+scgY3A3
Cw5BC5FFpWdXUYBQ5e73pGosqVzbWMKTp8Qulg1KlO4yJdbZrhtlv55dmgtxGmPKs9e1Ac2k16p8
NROk9UXxxFI/9xOuNL8KmsR35Zjt+aYfc12tTNI4KFrdvnarryCxrvoI3ikc5XMt02ug6Pc068WL
HOfNCXuNO4950vRy01PYBxSgY3iZsc9MwSGPpq+Ew9ASUGB14yX2hNkqcmFuCLw72uqG+9JXB+lq
uwaTGySGkBI/GII8g5xDmeofaR46KzXgewE6Xmyl1j+LKr5hZrQtd2H8VwLUi4rQ7YPv2cCHMfLt
+orGGcpwhRsfSjfCT9vNeFe14js0jccJ3rFgJb6aeRx4EWsjdLLk5PRwdDDyF0TQC3pOymXg7lw/
wantzqEZdjBEubYUO8biJSmz32WYM+ncQksWLepu7blF8ZEYoE+qpL4n/knTFmgdW1un1JSVGq09
hbEbLfklQByuSnTdoBOFN/TO1/8sb/4ryxvl6qZtwLD497ubbflPe5u/fcVf1jYK2AHYBGw7LGFs
4KHgQ/6ytlHmH7Y0LUMJoo6Gaf1DKamQNI9atuuK2+LIBJL+t7WNsP5wqHQQum5agj+OZc//+d+/
p/9F88pfYSbtv/z8P4eb8DfTbcNBFrWVMP91a2OocaB0F4MFtwXfcnhQVVzXLkICvBs4o9jdLS7E
1NV+tQljShBdmZVvmcXq/R9etP8HZ4X11T9BHG6vkc7uyAHioPNS/QtmJSM/kiLYcllaeNUXK/wZ
Fub0ecQN/J9/J0uy9frX7yUdXbH/skypJKuvf9pV9SwRTBM5cg3GJPUWNcwraaGlgCzG/VhDKHCy
3Nz0iXGgR8LcM5YegAEOAOKyt2KuGUYc8zug3/I8lR9iUo5HTUV+DwcDxNOkaBKGZWoCFPP1iZMi
W4idwAS3BTcw3pQ7iqdvP1SZucNoLnZaCuShJr1ld8G47wuLCUVvoQuQXPc5BWCnbfpT7NjybECI
TFMgOUGbci9wq7Mcxm6bJrO1dyz6muOuvi7V+K3LcaUVhnUGmRvdC+zw+24KnF1SACvEyXkeWUev
s5A2mL4uSBgn/acgh7Dq3bjdJmnSgwTuiK4v0QPYqu51DvfG2OJZ0+N5kyG5P4L/WPbjyFMgnfvy
MTMj5wGfBg08w7Gcx8cK+uojqCCDLictW6vJegUpRxVOYn+xqYhe3PluQGEIBCXydJeaflCU0RHg
cHiccqDafUXidVImJ1loYYGBOTSs4nIf2jGac6FwtyBJ8GSfrM1kaDrISKGehhv8Ts1ruD7FYbbr
l7JzszsGlce5tNPbmmiLjy/xLEk/3Z8/TKwqDsPtBxtiO1TzUt+anIsUz0iowGI9T3z/NsFQMcmG
WzmrrW045ES+uwqk30g6n33jctRw4Hl4T6y1MrDtOTTB+HPTxCdlNNtIOKUvWrfhyTzvQ7yuR3LE
alsvbvdkzxU+f0lJKHUED+nkUkTfimc2GthHhpIe8lmfWFRSuNCkI7CnVog7dp8vKRz+bdKGtMYH
8oaViK+qtfcqjIDZYh/hsqOSqX6Ht3ZHUvyinFmtOkV/jFtpl6kodm0WP0Kt+hkSojFRU6wTjsKb
MX9MEzM4VABdwXj8cntcSkNNK0an9ilFNWAeiGVMyCAck7lSh/a4+DqmASuAfRnG1fsA3mxY+E6O
bjzyr4edEDDYjth1iiP7uwaKF2emSf8cGgBTZXgtCAfiy/wJGNFYxL6Wtn6tU6/A2n9zmSYchBWn
w/K1rRoAIUGL8qVO6WiafJCyfWDU8DNtvlFRx1dn+M7E9JvG9oE/S18FLEIV7h0Dh6sR6Ii21gtT
/DvuGywaE9ZVxyn3RkRcJK9Objk+T4M6L0b6IKPqKw7EW9aSjYEM4LUquiaVzbpWIx0SFPM2DY3H
niZTKoHPc80k29FTpTW/bq/Wn99A2bxkws1vnISCMDGNwzuyYRfoCI/OLH/jbDiRJMUpM73qIvxR
g3bRhQnEPfkpEgLGY/tQp/rMJq5iPawXd8vAh7LBBLo4M2VfBKNtAsD4R/geW9B9jxZ92vCpfvVl
Y9BN3LwbpacK98eoNtHIC2zYqP1jeddjrgMtmKwkRYA0/xwmzbno0b5S6uTcPkfaoC7VrTx5CB7m
lI+ADF3g0aiFbfGmaW8iVfvBfGEdzEIlg+WogsvtFu66ye/yC37c45C6D+oQgf+Ad9oVlt+V81vv
qP3tkWLUjbkquuE8lPDXDDtdg3Z8l3ryMwTOmZaDn9SN7wak6zjkRSQJeAczIPaAo75an+Wc3xVh
cHE0m5AHL9qte9mEOj5B8VnVBv9QDYf8DvEc4xfK7UrZgsidBIIR6jaYfCj1iOIZqkQ4SzIutrFd
yq5/6Floc/M9K0pF7gUme7Jt44kuloqWhWNN+VxVfwtX3tuh+ZiiZCcTHW7O6zDpm7ZxL0GibxPw
CQZE2yqkQhl6/o+IeKyl5JRRIJwJi4pcW0J7LAJ2amb1AFLzESP5LrCq4+KQs4tdMlYUq/JBVAzN
wRGJSLLhF5hrqfCaoThG7TvN2EIVdFDyYnU9f+6SLed2ig63V8Tsw4cJvaCwtXStGfm7w0kExuB1
Ji6GIdR6bJVNPmFIP7owxyDmEtxFFq/7g17hlmbDze1tRUvWtaWPM1qphu+CS8qvhuY9nZ/HUFyg
yfPWmA2RimpTx/Y1a/t9TiO4O9qfGsXf/VRfA2Fdql62rNc4PEqRnpzCeBgUhVFUJZMX582abh8u
rvFDpOePje5ehox/T6GIDd8A31XvrCR9GylFpR0+g9VQlK//M+3+V6bdv2qOULz+/bh7ipey+ZX/
Iyzs71/2V6nS/AN90kBvBJonTWH8Xao0/jD4DdNSSjnmX1BiRdn8qUdafJGNDslkq0sB1OJvM68h
/uCaQ8WE8yX4Wtv+78y8KD83Bt3fgWF8tCS/pkskS2k58Mf+hVFHcaxWipKQGCft18rWX4VO2gve
zqB9BPY5re/Ytmrx2p59cPxhdCKCUkIcRPzAI4NEGAlCWqviB80+sVdWRU7YW25K07qxXm/n4WHb
NGs5vFOJhaxS5SdIIEa8M5tLHV5i43HGJH1sV/GnS7Zi3IjswnWs6WfW1A2hik9qXtCggheO/CV+
LrnJ2Xzb6wq2koYxe1Ugfpqene8b7PuvCP5sfwCYrnp9vcEBHUjMjqtu2EWkg6P11O4GGorybUtW
JlyP7CpYk43gg9jD+OzJ8WTsST1ohICl37qsSaKOCNbZcD0gP7LaU9zzXqF7fLLQ73+zQgkHVimr
Fbs86Leh1z0UN1WEg7JX2iu6idIFovhKf2FrI7vD5OyK5AlDCT18p6nHL+0JgYNrJT7EvfnFFgfz
DCAy0a7pplsoUiPdzCOVnppV++p84qpDqHkbHslFKXjkL5BktY8QxpsXnDVyu08d8VsvWrDgOSRz
g87xYYonG/00He277GcVT6uVXpMrXI2OVwMWeBVv+IfrZI3NtTXghyGrehuY+q3cCJ78y3mo7guM
aC58EuOAWJRQsmCiErIu39hi7fQ/2fSo+Y1zR1ksS6QYyAN7q99YU1Szy8UW0LTFcAsioL4z3sgg
btMFkQAuRjgNRxaTHNkTemq8gc9RsFx6PmjaiQWdhHVC5VSxTTofM9CpgScyvMju1OhITpZ6ZttI
426JfkCXluSxodYdGqt16ywynsV00eB0VV/6rp+jtyU1PrgI1k5yqqwHe/i2rf0CNt9wqlNitl/1
mP+A5qHO9SezygMHJt+6wdWMSh7xt67TRf1Y+JfNGgqp1qGNDLXbbhgi0F4dxIlFkYhOZ/tHa7SP
eYo+jaL/StT4dfvv0ObXT5nkXzA4rzhfr2X83rbVxZynjeU5Zr2b6svsZMcwyvfAEDAE6H7Oxrsy
nn1Oop6Eblr0iNX4AXBqrYZy+t0JqNlx/Fnbik7CWPijaZ/GHvTZ6AcypJWWwhj0Ui3o4BOVLHix
+NXf6BHZcCQnhP5552AWHfe1xjiKqWxP0C1P/Tynv0ftzHJnUf54sxLpNLQjDVLUSNx25VLtI5Fa
nE+LU8+Nu28GRxxuN4ll1YyIo/2Zzl3VPedoT3NGWPlY05xzo+kewuwF5PQpHdaaPCUle5rJQkHe
FOxK4zu7Pi5qZ+fPGrMhgd5t1R4K8V3qe7yPoMrpoYcpZ3DxC/EYJbsGCYqQVVW+R+IaJj4xnWq6
BuExqh4010PkoIWGea8xdrxyRE+AEoZ95bsUP9TDr0xQTVpEuwZn90RVY7DQ0nSMebiOyzvg367H
6UVTV08CoknX/fxpuoT21U8RfVYWfKL5VRCFHTQIFsd2OWjMWqv+Zaw2q8Y4x4jnlvFpTLvKSPnI
jodydrYhsisrh1Vkl9jxXyZr17iNl3F3lJ81p1WObIJGDK/TiQ2/xBMhquYV1AQd14u8j+bfBh6l
8jRSxVbC0K92G9nuW+3Nnu4d+1LS+Kii49JgV2ZjtuCdfO7wvQWPjv5J1/VcfFHok4W4erl3N48+
qexhuLBjoRGjX+nmvZwfRjiQZQXTf9mDNuqvUj40JMgE+S+BreW3QJzIl3t8klRkc6OhpUEzMCco
Lcd1yla1T9f/wd6Z7Laupln2XWrOBPtmKlGkesmy3E4I27LZNz978ulr8SArUUigUKh5ARGBwMW5
1rEk/s3+9l67nbLvMusfEUdb0lCPWIq/HdE8ln9WpOafbFzmiNopIV8NuXPL/lrKNykzObg1j7xJ
v7WMP9yx9CXJd+wA3qtGXk7WDtrsuEnwLXCcjei4rTKcmqEGlqNeigSrB0WbUUW54KOKK38abAAA
1OBgNoxYFG1i7eMU7Wr51hQWaGKepZ61HlIzq4f5FOC31UgAERGJzJew3ESa204cvzHn0fWKlmGQ
ieRkzdKQ+SN899h0K/DZTW+sufYrDOvl6ckUf2jJIekujfgDZTALTN+jpxyi73Nt5Q+nXTfme8zq
W4aRD2TG1601RJEVpTHM7O3XxMGDS9QjUInOEAoFikYzmalepYS5rONs1DDYNCHORwbJeVCi0fbg
jcniMN0OXr1OuaTks5X4w+rivTX/CFqS0RjI9rLyEcgkSMRApd8QfuJqCvEL5UCBGNfzidYy5ehm
vMGZsaubFq9HBytyuskoxvQybQyTbVQcVPE6h0y3HjiDC2Ft7OKnQ3WokpucAhq9QP69Ik08c7/E
R00NjA2CHfx0ksobJ/20Q7oNy3czYr+pnHeiCxuIWZtaLdYFVsXRuDVl5VX5uE0w5Ko6517W5AMW
nCX0j19B3TKNQxPYU5zsot4IvfWxEOBg2pnM9kt2Lbq1SXKlFGsqawKt8PW+hvkL4Jurs3Uo7fge
DCfqoYBUkdYz8m5bqrY7he2+B6cngXVva/SKwLrRTjrtG41Gjl0lXVLtJJT3vJeh9Mubnnm1M72B
jIHK+KFqdLvnb7CXsLqO5UGUpKlbuY/9wVRhKS4SwgzdgDvkUs/j9/Uzjm/utl37hsV8r+nZL92R
cf1STJT3qKZLP8eBO6ubyHRwEYdhAiT6eDNHkBaMcZ3xUQYTATGzdY3mrgoI6nEAmvJSGS9DHbrN
1DwUwb+lGjS5cb0oI7yzQURjBdw/haVu3rHi8l1U/KZbNBPIhAacSJihT2bo7DoYP4LuxXkxZzEV
NlFJ4BS7oWl4FvDBUxaPpy66rsbu6oAjX5jwLQuqVDVrp9qJKCD/f7XHD2w+0Bf1JanNuid2YUe2
JRT7SbKfC6h2eCvwBjApD8HTJfJ1MeYAK+c8Vn11ZnRNrWKrg/UZJ4k/k7TbEL5eX8uX0AAF0I6G
2zIkWxug5Vd2dF2qAkVFuJwQQe3s+gxHzPhtEEMdIWlQp0BNYb4izj2QE8Opeg6D8c2kl7bC/iZL
fwxgnpU52niES+OnLGOiN+MEZ7yvM65xaAcLf8cq9dv+asJT6Jgayqrtt1JMoUx5lcgXRTVYFBXQ
ZcwjLi2ki2+JHy4yYp3pVVfkNZGbdpXwdQsVXrSjPvyh0DRdPENG/We/l+18C6QgXXkAEFwNT6E2
DVTI4XmfzTeJj1qXMn+inS6mR5WnpDrUVrYaoOS2/FRSbGDDBFNnfK1q92Y70ZkizVMdAnBk5upo
r3WqnkWh+3HQr3pF7jDImOfIHnzoJw4X0OCls59F9VNwP+UK3/TzM4PmRDwB5aVRIfEBYVFVQQ1e
TYKDjzGTaRrUw7daF17U3ttvKmnAYkJRnNCU8/FiqY1PpJwISeObAGrwPH1QZkWyLqy2PYydUEQ/
gQOzbI59HkAg4uAfT1G/ViP4OIQk84pW9da4xE64G1Mq0lKxizEMUueFJ29+KlN7E68+FcBZ5OYT
yLgOFEgG4PTYug6imTinDC0HA7WtiL9SpEu3FMO1LHSEgmLXGCnO4dFe4EU3J/s3reacF8gXimuh
6IbRu7QFViQ5eJs4bpXTN4ozuce9HZ9DmUC2ww7F4atkohZhg1kx7cs+zV6/Ip+vYooRMEHtplg7
U2gCYofmrzp48lqHOFZBmLDs4UXRQ1/4erRFJuGDNfJN0Re3pIg8efgkLHzLCqRKnYtG8gRb8zVH
1AmusKDOU875UE1SLwFxagvKg/Jp25i6a/YAcS2TKht7vRj9CgzreDyrtUcC2uxeUuWpp0nIqpQj
mvJ2iSfHi3MTLdguJuYA8a42HyRo9orAmaZNJLvoTZ3Ykup8n8CD1APzOFTSuY6jbWbgCaRvS9Tr
mQxQGn7KknPpDNpB4hJQmUNzIs1lYEHJZq0slZDKkPhT/idP3Qd8tX3OgmD3f4oMcYpPsKyz3zBL
oZXgX8K0XrCvhNwHJwaBMkbSWLyVQflUWLPXcq/rhXyz2/TFaJaLCb0gM9WnEtLRVHiS+EzlZMXt
zvYs69pr/cYasiMwKTw9/pxFnlLDAAONwRYJ+pRfAPxvpG9Um9wDrsywiTct8Z82X1tLxcGsv9b5
D2MuIJwqLtR53AytufkAhb+UszRPXPn6EA8dDrSUK5gVoZgjYPUxnaIwYgd6gELlW2JNUDlgIGGu
8h7nGxhKodCFwRNT1DtMY6eoM05lnR+gg95CKoalXn+RO1Yz9kiXGhpIhNFaJjdBZnKr088GGQy6
R7NRTTqFz3S7A2ZeRdwIKOF0Snr38k0HO5IWFlSITRy8y9Wjk6eLnkLByG5lqm/yivBnmLlJz0FI
l/eW+Zjh5w+pioeNKGrf0RPeA9/hBy8Z3bK9SHgmh9FaW3TKVVwN1bIkRFVsUoXMLtUB1riZFXyK
nKSNR6qShJglFzKuGLpNab+X9Tf5a081iDxquELFnQgRcJ5XYX5EQ7RTsCLqCok1WCnVe4EyUUry
rmEVXRoT5I6RRbYwftmz2qeaW+V85XdNYligpTuzeqrsglK/7xB1p9RaN9VtBEHrISAUhcfmUpK6
Mt5NRGFHfsVvZnLVTIKXJD1G9c4GbsMmYijcW7lMUxuyNCLP1N2vNOY70d9MEhZZtrH9Ur+t5B4W
5zGf/Ri+4mIPafCBOL7F27a4Ly0akcvv2c5Xtcah6cqKzQsOS5yar4EVfznSnTwSOziaAb2CMUF9
mtlAP91N3DTNdRiPSuvWMGFk3R8phuTjAJ8px+sWMoFExZWyUAONuwXJLZ9OWEtyTOVJ8anP9zw/
K+p1UmLPZvA4dbdcLtgIzlNIpByXVXw321PDSxcBIs2jEsrqMy/eUHx5I2iH2tTWKyEMEVKfkXNh
sfd8GMAgHftzMlRXGQzinRqzReuiqAxZh8iv1d8khWsWvdviJSolT07I7S6GAofK09wk8g6NQ3yD
T+GvadI5lDpgJ1B/bHJL4FkA/BykKCKP2dUHjL88c89lv4PNjfsEfUGJ4W8SKSbxujWdfB+gK6O2
sCvo4Y9mfk6YqDMKFyJp37CeC7LNCtZlYCtCJ2r+OZE8K2ifty2Q8MFGTxbmLnp7kxyc9lXOt/bw
Uk8JvInmZKbRU99SLMTCrtHVljasm7eRHvQB8zUJpbMTfnM8443PN47zU8XSinsq9j+1/wCEt5oM
V4VVs4ozP2tgnNWYWunCYpJRqw7f1S8LCwm0pqJUWOrCp0DKSdO4ykO3xQbe4ue9BBjFXCcwvysK
lsIjVNu1mXJ2d5jdzqT2b7L9Z1M9S3sXiZp1x8a3wTWkEwtvVXjAjKjm4GAICSfQp2l89LpNcpyP
MW82YbSzI749sCJoRSQOv56d9Duc7/NWLild44hhII73yH/xK0l/zHuPUmNkvkFN0j1dytduafDl
Mo8WW6CGdZOr8pRTXmmA4FqmLmAp3dDam+kFm8tofzcW3Lcp3mh25TfyXpksCOtMANcGB8rJPLOv
qYiNpm+WJFFz+rLYvwnXc0gynxfXVWfIq24do/VxJZjicxBPvrCmdcoRCnyuhWwhdduarDp0nZWZ
DdtGfk9KuPlRsanknxRAcc98vG9GXyctbDns5tmLZUuPeITrC060peG8JHhppLeK4GjHdUDn7jWT
rDBYmxTlh7n8OrC0dRP/pdk1oDqAvWQQ10m9w4KNN+iz3OpgYsM3jnWPfYua0k3IA0UELhgDj3Jf
tbqp9AcFbeoaJPWpkHWleuJvHfEOHkb5nSky34FdzpJqLnneiLMeo5VU2ZvQpApOfz/GoK8U6ygP
FdPiVY5DSdM01wj8OP3N1R0PhQGQPdwDbFmpDU8EIqlB9t0gwuCAFXEiRkItgzZGdtJ1qs1/d844
eCPi6pGyULAgORDtfpgxAs374YqHkKj/CPHcxo84u1vZzQzeJPMW1RdZZe5sMziZDiFchtKSL9H4
t2RdK4mx0PQhwmd6k2uSBpJzmJvnQvrWEaej6bfCloip8zKnlltYnDfVYZPGGon2t0y6p5bHrkR1
M9cTOXhVBJBvMpiLWqXX8cqtDNLiuIRrTqRIPn14LbrUjyLEL7AlQtFdiR4bAecVclBpuvIACqd5
R7mVzItRDYc2u5OxrhBjJ+wBovRUidfddTNl3MiclrkzeCPU/qSi3jQHaOGz/he2VLwwcZ01b84L
LMFMlYAtq+1nr7+q9FXXn6O1MzqSGruJW0QzXASh7vKCmJcYX33xPtHJJs4ZKdkwCHESkkY4oFs3
aNUja3yUfvFU6dn0NoRsKNGq4U46jr+mxJQK95hGuVIS3wAzrufFida9B8zDlzsRRBtunxhgIUkf
mLIhaM8fek6SMPR1cohG789UhXM6U8niC61DxhrpnmDzP5kGczrPBi2icMUZopMAUDQ97OYxpczo
9HJzKpqdOwrG02DESflTwBvUXt0tb/dfibEWd8asfqsaCaj5zahOJUmWimtqgOUmohQthi3uoOTb
3EaJIhfTs5RYh3rSb5q4aP1+0Pds66MtqA3rMG/gNDP/DPWn6kZQ1AXu2on4yqtsvk04sHMbI8cj
H5FSB/bsmEs063k4P7VXM7ynGZ6LbSltOUmr0zXtd6ifff6EQ1S0njJ79DMGuU+z7CyI2iv7ud6B
rp9GbOCI2/vM/Eznd0fdLl2VXJ9zbg/jVuMANHPJRFSkbhZGzyrV6Fr8yjHlW3igP1q0zMniSdxJ
nKYniiNi66zwhjvyGfFTSX5inruSPI81+g4Ocox/Sr21MeOUv5F0sit6yZmYO4QTJI5HYvpqrUeI
tG2kMmFgcH+KvvEG+2wLr5K8GZg3bhGuQ0P8rIJ7NbY6gwS81ilMB8nz6GWLxU1znqDAG5DosAjH
e46zUNb9SPcnCaNLz8t6aetNzCgkfkUx78jzKIv5BjV0pEJznbEURtRRrjP7s5TXUXM3lm8hcamQ
hJP6zSJNpjSdmV/Ivxgq6PImHHAo6ZqTp7uEZz3HP4DqmNmUkb6EwTEDcphsWuUA1n9I9wzyNSic
ZwrSvUWFHgltTHcqtVTt3HB1tF87GJzjxtJ3lvVwANcHsM2/Cv3Idx8AInkDz0pvg/POKmM8uCOg
lKA1+CT0OGz00gHrN3qibB/thOXVXTmGH2tP0CCQSeEf+EV0a5CZGV3rkGNuXHtblArF5o7iDfLT
zLCn5inydG2T2OjLYBfwIANQ+5SIuYTS0eHjiI/SiBkg3OiVH52k6tKYzxw+rZZi6FeOHBA+TZWv
PQ1XTw3vow1vbW/DXK2fZojOyiF9ZRmtCk/AOiafS+MAIny/z613otk68gwGUP1WdVDj9hk1osfO
PraND12OoPBkeYCeMvl5uUbFykWOTvYisIO1SEHQecspnXbLRobbtGXzdBUJkhAdvcj1ZuLa8kHB
o4PZOnyimMc0XK27jtROYsqyvuT5RDrkJR/3nChdlfvuxBV2XJOB45hUTntc1cMnKBCIg+hGSbA2
AB3pfqQS+jhkykavNw6qKFZQBl+sWxarwNp6MX+gE2uVzxXb/pX/ytv0az+0s7qrcCv96qpvhmv2
bhuKyAfcGnrpjBXSb4cpi0++XHvis32ur9ZPEW00MuizB/6Hv9Tw0vIifOMBliBWsq6CxXtTE7do
4A2gIzEOJdZ4aKlUQtbKnoLuUkhgQtYWXUWYKZ7mJ+NEgfypRACG2OvRGNdfu99e35ItLlkQYOnM
bgu8yVofquF1w1DqENJytxrcCm30FL80v9kzf/n2W7qxMB8gkJJ82qoPKjbITMJzqyC41Vy51+CW
EFxi6mxCWOfk0lfyX5Ss0JLGxdtELMullBmIxzCuKizIsOp2Nh4fc0s/+ty7WedhrgcKHWKah/nI
qIapIAXLK+2NmUyjkeVb9+2awjphuvTcLpQhcmTKGnmPizTWjfo7V9oWyuM1t9S3HpNS1kev03Ld
lfLKz2VU2DpU/THJX4BifdRFVq9RnTotUNbDzM2iMJJb3xTUesskLpL5IrfOe6FtOZDYFA0kt5Ag
vvjSJ5/T9Yjlfe68tFuzIWQYf9tdHJOuWaV0IFcwvoiTu/A0CQ/G4OawZ0N/WWXjVS3mvcAPn5L3
LAJv7H8DtsaAzMmUftNZs9GM24ispzLQHm397OETFOEJvzLORBfdgcea2kn0/abP/C5mjl0VbgMN
pOr+wgw7IAfcxRKJk5pq1JecoXlbtVzPyf1QsUQfHL82lUJ80ULuw+Z871tmxYg1Np+n42WTzh/4
UsBx9AibsAak5N4wUdTQrQeOPknA8gBXKpKgpvNErNxJ4bFrX0blGxjNeCijt252iDmpiCo/s/Wg
2oDKWrh/7xfTCN20PDrDXzzQ5kLSX5wHc01ZKoPbmZ/VH5VGe6/kDxNFIEHSY4fwNKAmzV4d6TmA
DNrgiEGtoKUU+hUSOiniZchYK52380bYJjP3A2kzcQQODYuv8ytnERV0LV6lEXd4eySallYezHtu
3djMimt7zHF3b40r4ET9jUPreOF3zx7cOcSTtrx7Kwy56NqI+BeLYDcAIn3ThS7WsU7aarBjB38o
fLwG77w8vDyYMugUUOj4O7bNhFS5pYLcXk/v8HeZNeLQqybUcK9stnO6hR0A3d/QfR5F3otB8fhu
uaz//YMdFbNDopJa3ODL6jqPmvYi3VAeZAwUo/w506GnQ7KTXhlJmfhzGTVK2m7RAoUraO8TwLfd
ufbUEf2L+gMw28vzr/T0eu/HipDDzuC35Yz9wdbrcjOdFHCrSJAoLa4Ergx8v3Eo5+1iHtSkLx2O
kw7d1YH165bxYbqYrLQ6BaPIaS7va8cg0/H6ap9o10bZMRctczYuP+fOUzlfAYFM31CfkujEXUW8
s6gO0rYhPcTfpF/PtItxtiNdmLXcLdbj8vLrqL1OeONIddqMCNUUji6Ewjg9k2Pj9Bm8Sj98ZqDx
x8Rvyr1ZuFmziacXkb8NHFrpSdYjz+Kyjl/tdRDmn2O6kGS5TkUp18Ln+CzZjh9xlRtofyJcuvUk
KFUqE8iiEsBZjjbCWx6Yt8y+e6P0wjgOCUDq5RMM7gArQMy7SGllxxEKYcPuTiEriVO5dotTtP4y
5DdD/wGXja5wC2T6dHnwxh/LlNgjvr1Gf8cHvBEOxW6LQi6tERcRRYgOP9ftn1x9jsZrPT46kkeF
zbUlJPuDZk6MjrN0vYhMpGw42NDToCGAmM9eb2zkwMzXkqXUl0o1tHNGJqZkty4Tqzlliv1aQY+W
+0x5pri6BzTez14/gnnFFnTonVR863JtsIxzznFsz6wyc5MTh1pqIUGm2O3BJrqJ62aoNpU0E35D
YWVWowz70cx8kUiyX1E6yChNJ7am8LUrtWo8Kc5Onwb1Jg3MJ+QouGg2sXAOCwoSq+oJCtCuSThs
qj65C3360QL2aTXGnqONBQWAMoSm2si9KKJ5h2tUGv4pPcKinUCILkK2mR5/zDKfqGjk2XbmkGxw
QJu9lf1QRMh1Ha7iPKTdXlMze23rADodQ8mOom6y47//B7Ulpn4tWhezvoNeNb/Rtlx7ctnSzi7G
HU3P4m732bDugsHZWgMPNoRtfL+41X2l4jYCxgWra0Ksbgph37HnHCrc9mulkMZd2UWHoIzHvehV
Dxb9BEIl27XTFLl4d7PX0YKv2w/ZehRNfjaCc8cZd6eArNvYQlUP4cwstx2mjy6V53PZaNYLmdl7
3FSRr6g1POheadyBC4gr3mdGryerhaLqEL/Zp9fRVBGhnKRmfK62R01mujbRd11gQWT81XFmFiwN
M/kns1C7uzCqyu8g1lKSlUXPUcBFdxlY/SM+1yTwnzSVAa3VHv79j9HoXC7+5ZKXhHK2ZJVV7gU1
4WVBTciBDGREqLle0s3OknMWb0NP6pmdkQi0WYa0FC+p6K5q7vzb43oyuApTj2czohvUel/UJKqz
JVs9jSTve8KLxrQw6RnSTGMD3y8Y7lquUSOYF1Q7MPQKl9y2sSS4e4nG64JQd0O4u19S3sWS966W
4DfPiqcTBZfn364j2l3p0mefkragihp6GSIyvqhCJ02lrs1MfY+WjLnGshQROo+V5F4Ekp8s3TeD
RVnhgpTA5Urfz5JZ7wivkyT4bmIL372WMtYSU8dBmJi7tATeS+Q43fwzu/DUY8/AeQwRC4lQBJKn
zR17CbRsW4n/piVSLyFSkkdq19oSt1eV6WiQvyelcB3ynq26MinygTs7jI0PDuFJIGqInA3XibnA
lW38KmBKFCaHLHU2W6/DPR/q3K1HDehs7+B5mHXfRkRfL2urklZgm5xlysJ+W2R/OPcy0lGypyvz
lg6rpyClA6seKSvm9mJykscT8VKV46vWqKdgSjBTKVxWIQKDJI6OzKK2qg0KIMPyx5QChxl52pXK
OAWE3Gwfh+GsVQHNb7BPexx7YE3ulNRwNrFGehyxqcWx7emG/qg5PMuODpJ73Bi6BaC/EQWWwWBl
YVVlWEyd+VlflIQhW3Ld6XMPaBhyPQ5qza2d6CNoymWYHezKVrxBZP0UrFAr9UCNM7CJmq+U3PBV
DiY6RjFya3P6GqoxWfPiU1TWydRtTykQPwyoV+ZY30v6fVeijrZzo/2YUgfzspBexAKQ7qMDKhCH
mDR9ZbW91wp4ubZClcVoz7geZbWwrjI0JgKCTCpBIw6l9CxkIH4WxryAbDLqaQXxW6MTHBIgeuDN
tov3mr2GnvZDocvbtkHjnw2s2tiqQXy044ZBuqniaAhEQkWf09+npnkzU/XHDMZfPGuMckmudV2N
vq5X2ppKQI4EE2N3UYHvb/LjRPSutMg/lgTxqpZQdAIVuaq6fjsP5ktM/MrNqgD0P4nqFcWHhA+Z
EjDOxHlCDH9d5T9FDvFJ5lY0dwZV1SjeEYMXc6B3mt50Fi5uePV8nUP0ftLzvZ49j630MSpcMepx
wByCOY0Ot11V8oVVdI5psUYx+5w+QLnoIB8hnUT1PWXldEn8KczM1HOSgVWc1PcyfKEaLGmml1LF
4rK80+Yc071GVMQwfiKl/NV1PkPQ7T4MujWjpPek0eu9Q/OHa+RpjPZfniTbUjeyYm3lYgR5zJvW
MPRRMQjUeFocnTl7CZCWLzZLuKYeaRL9MMsZKEWWUtlNbQnp05yAscqQOxTZtz1ip5T1b12Vjr2R
7GkYgjgGCaWRQk9hMYByPmFWpct9Z3f4tbMi+WlC8veONr/36XUy+GRju4HIB2sZKqB0DIHT8RxW
KLD1j1XRFNgTrbXAdqhIiWZQvgO1gQLYHEkxUCBXDujBVnnS5YC6CM5lxN500Bc1ij6xalPhomJl
012J5sE1aKh329Ocx5e0sg2v6gzeSQrYsoRpsZzaRz2NrRM8sOcEaiFoj4oVTS63LIzNQaVwT27M
teiC9oCJYUeSmtKjGTc6SrGnWdWlzuwDjUG4jEyxw6pQoh/Hrm0hPAk7uCgpgzxIOabGpwV4nNFz
F3xrFEe4ocqUHgo8+smk7RQV/NG0deA3kPNRvwQrhgO5PyRoGpU2TSnU7PqWmFAUrKXVwCSDlbzk
0UQw4xWZrvBoCKXgJrfoamBM0oxn06baNex+1Vp9itEBYfp2Vy3WNGpMeoatteHjpsTvkSU+WATG
wTVR0Li5s0FxnuJWH7AHqhWce8XC4cDvkUBRYRpbYJKcMTxDHl47dvFYZpO8tdtUvWvYepYbnM0c
Uu9t11pcFRPDX0yfyrfxs3hDHWV4MAD6W9ye1Y4R6Y8cdTcOUCA/zGsaDKAOOhTsYfwGT6sXC85C
sz6CHqNMKLUPaOAAc17ZcH7thEmHU4abucAnYuol6XoaRihiPEOlwJ+H0hXvKSQ6NgaCn1GygKIk
GTWlHkbuLga70nR4V1YV51++dBHNAcBL4FRjJJGR/kZ3YLznWH4r5K1UYkeVA47aGpGfpZNoyr7/
mfC4kxZKdknAHXINUg9WbcJ5sf+ssXkMTfrjXDOZn0NjKwcLsMLLC/Pf0WZXRnIp4SKmi5Awpt8k
/SBHWcZfJ/qHqEe3k3Ge8rMcfha0ojuFjKt/LyRG/aMCpJg4f83SENhX5t+csfun5Yvd9o9/f6gn
zDdBr13sustLLsZC3F3Qz/UHnlqUouEjtKfLbKaMwip7I9K/rFcOY4GV1dYIMOWLG2rAnclBnpUQ
Y06W9ohSDeRyW3PchupO0XIbdmQ8YImqv0tZghRjioszKod5ZlpYZ7FHdHIJCv6GzJ7EplQ3TMNs
lNuiefkfS8Dg/7e2/1/IcSoYNZK//+csxrUrkq/v/z2K8Z//yn9mj83/cDSTCLGuET/GewGz7b+y
xxgn4cjZIPp1k2PKfxW3a+p/GDR26DYguX84OYK4/wsZ5/yHoasA6Oh6J4Rhyur/Sw7DUv575Fe2
jCVpq4KuM/iP/t9iuGxuqRkXauEHYsZ4l8t2ug1tLbiGNSnYAr4EvQqMoQsVdv/UB93B0jGA5ArW
lbU2kyQ0erm4A/NX+EYaRrCn5w3ssoWzDytsvM3zUaL4Aq28q9Ke1IZsHNK2lq6mNXNRNuvou82a
wY/sTHL7QoNPlSlYcMYmw5dvk8OMpHg8B0LnFl8UXfON9UXbKj1HwLkuVFqCYlDySeN8VuhbrzMw
V99OO+ApEPecLbAIhyZSNpZZz+XfyUFCo0wxpEfaZohtU4m7GOejdp8ocG/1RiT3gbMuRlOD6UXT
ANBcsTvr+4x68ZOUmgv3behucVdqHwF5rIjza8boLIvKFzVVwAZo04JBGfl1q3kxCjHnqd9jc9Cf
yh4sed6NGRwopTjjccQ7VVdYIFWr8vIZezCnm+mGXcsg5ipX0QafUuqnFZvJCCDbZUqg/zhhmZzt
UVUpHNd0F7/HdBYxIWNk7dB41vuOCsNKtpDWcec0nSnezZhGQ0mfqh8oP3+WgKExRN0nsy3sDNPc
qT6OZuwfMbfpK8EB513nCMFZnGuuTBXUqaNm+2GreQ/ILuheG2OAPNaBpBWKkK7FDJKIg4xjoI53
wteLFEliEoyR2tQY/SZlhwGWG1JF7wR4aWRj1yS1jqRY1AGhUabKqqM0R/y+dBnYenxmN682caki
91c1uLFcqooZlSrPr6FZpucoGLkOCF3Mb5yGbe4wpXiTcA2d5lZA3uyb9CgCZVlIW5mvtiLGsyj5
o3gFOKBXba+7udGgpQtVOF6tCNAwqUayWdYipp2gwuGM0XjCRuE1U23dHQBXXpXl2ZcZsVCbzXIA
NUwpQBVxrOe5kKT1SAqbKxrd05VkcxRMLVXeyhAlfBr2spuup/NFqXSuOkNRE68zrxBu9iVeujOo
tpLWC/qAjEAl7Ck1tW9k5cKNrskwhYnYtwl7ahqPix0+nu0nSRD14GAs09jE7TnpC/M6B6m9raRa
51fKSUbECVMUbNOaJ6ySDreQ4Vue1S1Pm5RA4s8bT1NFyvMZqFuzxf4sTaKkQjrWnVsCvmU1lTqF
FIXC7j4VygGnTAsFJJ23wdyi+9OpUZyqBGtjqmWOJ0WdvQliy3nW+N25QOThQW9ooCyNcvb4FhXc
ZaeBnbvvQTk7g5VipiEntuEOQ+rTHouj2kfmOzWNzqmxZyRvk9pdRak6t++kCA5ViAJQ0SIY1rz5
2KAifyAPCWIpLfOTPnTBr1gCD1Uexc+5bqlooMHos2YpRH7L4E3LOMakk8YZxBn6vSyAuxTZYG9H
HKMcvtW49dR4iK48OhUB7sgKViUtFGjP2BxgU+VRwOVtyqpNaM4g853Gjr4C/LFby+nYlUUf2pdM
bzqfCp1qD1ah3HVyrF0GOcDAFvUc8eueDO8Kt0aCGArWXkR6+oyhEplfCTRSGJSi0NTc89VpJwMP
hxL7Mk/KXz0jkDvTYJ37rAWCrYmASyfpg5JYb2WutRG8Uj23xWUe6GOTLU7lpEt7P+Vp2sclT4NT
pOoznpl5PQaa2HT53P/OQ0lbVD+gKCAsMY7oB/MrS7QIMZQb5W1qoi526zalzsZaZoNVgYWexj/j
1rZNc+qLFM27Tr5kZdzDH8/cSZqSo5EFpBnGJjrWkpzsR8x8NFmHdL9PTvxKil3H6wNxFWq0Em8n
rgaUP/Q959Q8Kqp3+gxDNDMz2VadqK+lZLW/VsJxCJuB6XB3aJxbPI8whodkPmcOuCXVGLtziU76
JudSIG1oHzOWdbQAvGgk47EuyQ9n8OkAbkptnD5p4SCOlQ0MqkPibu3wRdLthpJIJBxaOtWD0db4
YPshbk03rnrewEiaymcI1TZtX2X3nMt9wDgH9WN2raSf73Ing/ucAJ/paNvwRdeiGMArZ7F4SgWB
74rb+6nGEg7pT53IwkHJc0XF17QUubbpVJxVMLoVd7bp3+sG+k1L0RZHA5/Ic2DW6SPqqlw70uxh
IosrfXGo+SbQAmrGzBH1st0G8pJurmDyJxhT9X6vG1wRpyYtr+CNbS9z+GdNAPe7y1IMP0InFLfC
nWB9gxJTj5ElKxmWixw9ioUx3+Rjgr8ag+jGKMYIUNNgnKswRCjPEttLKTu+9H2KOViKJ2cVgoiH
9ZgYcOMjvTvDnq/2bdQpr0UgVC+Y1fBbs7hITHPD5aSlVmhDlyqociU+a4DqZTrCDhDw/yd757Fk
uZIm51cZmzUxFgGNxWzyaJlaVG5gWQpAQAYC+un5nerm8E4byR4uuOMmrfJW3aw6KoT/7p9jyhxG
Z09BoGD+Hc7P4CipXZEBPO4wTbaTO+gT7qeOVGF/8RWTABiJ5a6PTPwRFJ794aDYc+mfzYk3Y7yP
Uj+4csXzSSPU3Wsk2uqNF0IfczuuuaT2P21pYxJFN9y6iwAeldImFHVuBGrQDExy3bSn0T71zrbn
LmjwvqvYRsPQfLa2130UbpY/+P6t83YEiPAVuCqk6ncmzcYNHaxXFM1HzhPxBiUaNWeGe2izWUE4
S+z4Ke/8+CChH5w7MumnOLEY9BfgTZ2u6t+btOMamoXtN+oC9LqfHbjgEExRIHVOeVI2W7u0cNzz
mHAx8wvdzfRFpPqRKknyIxwqLrRtzY+BoAmeZsPsMDdjsuXg5PxYeCV3EUeLa9zhHauEjC95XOpn
4SHv3cWxzp9qjzLpIkniiy1dYukLMMGvuQxytZNDIjBv4mgOYfW5lG1ndIrQzYmFxOi3miv4O4eN
5FEv4D3ipZRUPUfWFQFb7fpbM92sp/p7GZU+7tK8f7I6nNS2Rx9q14/jIZYg9nIZj8dcq4KGzMk+
jmGo57u4cqvXhpPWJpGugtfNfaip0kej3G0TKLEvVJQQ74zdPS2F4zVw8Dv6UezxAo8eyXkv2BQ6
Ra8SKXPe2LUTdoQ52zaTQzsxdJjvwmJ0llSl8zQutzoGA3i3a5rxNfLi7tXCYXApbW3eAMv2VHip
6QB0hiZBep5OocjGryro2lvszXE7MPZt/yxaNT6lPdvvKskLjIy0GvJMqeJYOIBKGKNL5+yNbf5b
h5bL7EIqErWG/nd/IJvc+sLbRkxI2FAFJjYW8aMKEg6sRtUNCk/Sf0bZIjYIatO+MGZag+i33q2g
HT46EceKs6dDR0K0sM5VUIHuHNTiYkX9VvTR1Ev8NIcOi0dX9PZtVkz19YaC5uyki9h/LYMhO1BQ
Na1dCeWsLezlo/Eaar2clt+JhxldK6ZX0C+i6UKTKCPsJeT2mtXMo6t52uk+cN65OVv+Gigye3Ot
9JUf4VFVd8u4BaNo9oqrFbIARahHjI+gKzTHc7qcomV88+LIVxt9gxYypVPIB4U1tWxiWTtdg3oI
z4uTqmcnlfGPFoaCBYoyIKUmUg3ktuZc+G0i1dCRM0NaISHWtbi3q0pd6zKvrpmd6gSthQpS8Nh4
haxp2VcgK2mThuzOONWKPia51K85Vyv6JSofGx03LlJDfhdRXqohPlZsHX4ZdTtgrf5TW035sUxS
eegkQFUjRsbJjTP94n2IFtbUsv0aVRF8d7qleeMBR6dYy/oQ2PH4OHLipADFb+N141vJfuiz8tnL
KuqDfD/DdYGMJe85kOFuK0q631On3FXRTAuQpdnMXa+FFyIJPOUqfxKBQhQlIpi/eWOZvIjMS27M
e5J5kgXJDWKWf+OqetvUwpxqKf1LZpz+U9WWWdse/ZlDTvtRHvqGVPw8YIsyXbv1uC1SpGHHPUqb
8R+jpPXfal1Zxwx8z+P/E2Vi96u+fpW/zB/J40fdzG2WpN3fFJD/+BZu198VkfVX9/Wfvtn8gTc8
9r/a+emXwZL/PxBftz/5X/3Nf/n1X0FAgJj3uaf/7zWHl68yK/7l+vWz/6vu8Pf/7W+6Qyj+zfEc
JwjtyAMB9Yds9nfdwf839AMUefgLUMycgL/q7/wHCTQiAsXAnDdCswg9+z90h/DfUAps/i8YXPTB
ROL/iv8gwVn8hf4QMIqBgx/xBWi+sIX9D6T6Vjs3MdundyNpHmoOsmD69k6gH/IQULhnETuMj5Az
r1Q2npqUxEyMz6/W2Lk8f1s4N8NJs/vLc/jwN/bEX0FsbOE8vv/0zwJ9EcC4sHm6QGbwHPD7P76e
Mkp//v1f5X+DXCXUGDTFxtj45pGAZ5K5rH/tJH+AgdNcdYJHFIFHzaozZHhbyRZjv/RHTFiUw9xh
5f6pPS5YTMnrQ5wf9SLnB50UhKgivPMpw2d3ViXpjZ9SCftkuV1wNg1qKbm+4gDs4AEtg6mWhSg5
xN+yBtPh4HG3ZmoO3dWx540b1N+d21xScqjbmLjbYa3KWhNdODBjWBvm1cwYpsxNfI00g3zp+A+U
QVdnX8lPDepq7xZjuXG5mqw7HLI5mM+F7NtNzbiYqvvWBtyMPD2RN8qJ3TYZO/nNClYC66cHZDAv
FMcji2QGyJRNkpzC+OUpmEqNLcK6j8xRBlvuSPRGDlG2ygVwpy6dvjcDnausUAWmvVsLScOEruy7
K1ih+Zq3b7mgwkcmSfBiImieTjU29Cfy4H2yQ9lNKc9ijCKOaJncKMONEh6mdSf8RRxH/bsOk8Po
pNaBUVVYi89mjk6eyjGaZSQgW6/wjh3lYHFQmHMUt6DK2+mo+k1ctBFCvAWGK7DfBmqPgc91zNHd
l+Rm4xEZ4OeU3ihdrq3YPdPzwAg2C6yNll+UscqdDNtjgQKmnPG7GYk3ZU7+KWz6DZuuglb0S2Zl
tHND9zP22deMRTbMpGF89POnqP/pGvtssvD7ZKMNt313O+30ly4fx3Xfe5wZS+rAih4TcE38tvdy
Ijr5wvmdgh8/mM7GPS61SrbCpfAgosKLsVbLOZNMD7iMqUksuLaarqquJTQVzK/0P0Wb5gw9Pn+t
S8U7MAPiFMTTWhQRNoti7LhZTTQD6vobolH95UxYQRlChn30WPCCbmmfLHZBMLyxi0DoKuyUKkic
OYxGucB2YUiLYZesdM6Qw6ELeKdcLM8qESQSCVykNQntpopem8BXuw4jx7rS+K6nyOI6UeHJdp2J
Q68dHTkPNHdmHE491rcT4/30DuHP7BhNcJI2xXerf+ABJCeNpLcxPvMA07ubaUiQ3gjz7iZnXhV2
rC+hSuL1nzdUtxByqPODkxXHFizXY5inausaGmfGUVL1hVaj43yvdeRe0sTW99hgVgBj//ZbLKwg
xgcFPYWF6JD65TdFbLeSzg32ztU9SseTKleINNPVShj/LtSztyMmGjFF0Nt9MGXTGLSn0BHomvGY
bSenxrI0mninRPILWrECvufQ+OToY1pAnHZ6PHxRw8hR9daIBz66towwUpxti8bRr6vg6or+ElER
SraTAL9KmCxIq/1gfknhweK8VimrA1pgewDtTIok8yds1HxQldxMKLfP2vHbrRxmCrjT/nEZtHl0
acllXKTeQ5lWr6ksRxJl1IkuZUKhVZHtJyTia2chJhjlH/JlnD+DGO4rKdc0GQyGnpTwVdWdzNwA
w5l86jnmGJeZiU9+caTnM1r1IshYRmCs6an4HaY53K/4I8oLBj/iPawaeaoiKAI5pIi5CDdRRwYl
iZdqRy3fQ5Yv74WNCdYnZQZSG78xAF8cNjnGxmV5X1wSJEXi3nPqXqg/hLqfuERTlt6Ea+HPp7mF
0jAFEvS6i1eh9xniJQ6p6gUbcIq+kxOW67ISzE6SXE2UYpazuXfbvdVuEqc5TqMNrlc8Nx0wiGQE
IuQhNzAEqgXDTQHPYuekJYa9yT/P4jLUBCA5oWWrFKIWdmW+qHDc26nNdLpsXnXy6LSS6az9MHqS
nySQwvPi2IviSUr+NJdW6uE88S2H88R9AU8h1cwe2cz5w4fgiwB0RbsO8YkqTqJ+n3PDM/OTpaHU
tF3cEnUolq1+U+MNppNNbx4BdhwUMNj+bHomZiBgRyyDtBkcAoLQAMicaWWPjdn4bSvXLajEzmfd
0V63M518tNw3tcjDdOuh0BOmfSbG3x2yf75HsWpAdDuUKBBa6Huu9V91ZFDYhwyO4+hyj43ucbsM
26ljxU8pirtLw+ADAMFbFzeXYJg29AYOG7oLzFoPKanD5pcvxvAbbpFTKPNtnOARjcLRrNNeB+u5
Zt+K4VtgK/U3HoodQBtGjQg8Jyv0fXq2bbOuIgqk416yxCg/2bReYh97pgB3TeDS5MxU5JzfvkzK
BffnjETHCUyhGjJ1MGFw9r2UmIK4/bJjw+yEg9upCqk5GWp2qKK7QbEBaeKxmM99rxO6tBIjdn0J
ZGGIa/jxeEMD78VN4x8j1TkHr4B353b6E0vYtJt8l14IPgNjJJqzx1Nxvleh1ZwkEvtJprP++5fb
twz39WkbWTcLdNcvDYooSyszBeJHQ+tUp7JL6lNFRBm4KZ8NNw1vpizUm2NI5d+uyfIfnCEofBxp
VjEj9WidZiuaPbaaYFDdlbKC/pT54c8OcWTleQQvsvqbVm+lXZyzqqPhIhq/IhmWp5Rk/gpdDM4k
bwUgu6+ir9x9FlKKrHuyQyixxyRpcRublJBs5U6HYaJfWlH5c1bJVzJV/mGpB4fsTNLs4husvhwA
NIilB0QX/Yrz/hVTEPqg5yenP79KfH71P7+NJxwrNtYv+Ng8P8RsQfwwsd+JNrsfeI/S1McXHt+C
h/Wz0WTDZt4v15grxIYASkA/nHbBdXNHl07FHXDG4trjcKHfdcA6iEEixRHvOrW9nSYMHoLb8qar
ifoNEcVfE83ueV3tnWRJntxevVm0URwtIPmWI7cgcF0kUYBOEATlTTICVkUNG6O1lNPFDbdIPV9A
jexlpO94JbyOWElJfMOOL41n4kuMiLN4fX7ytQ7usxlmA9UBh7AV14hz6yXvAxp2wA+umg6vejIQ
Im5nr3swXoZbUrNRk7AMC97djC5emPNtytLoy1iqfN2JQu2Z/1HzOL1yxW323B5xQub7eCTAFiYb
2KgcVn38/tiRNUVxQzJs6Vt6HLXc3JeeC2+7H/G4tB+0IHX02YwAQTL+sN8mkHZKaxuVJA4a1pG1
N1RyK/2FXsFk4Rmpz57hxImBHPN6j3dKaKYVUzs+q6GbT24U0YmRYcXPpoiolTyFg2aYlF/ZHPr9
wPpEeMp9BApUXnj6aVPqcjbLNvoMrUUdZEpjXlfhj2bSjuCLekl/pXQNLs4lH+HfZh1GJl+v2WvR
BaYhRi2iyZZ3RT9Y09UM4C68lMM24hLlI5hkj71j7fDeEukIctoD3VeW78MQ2bdwDAwfYaikswOo
LjE5qT7HaYVXu1n0wZ1YpRQo6E/eehwvmTtIo4uDV0EBSNWuprjvecrbfa0wqFJjGl69XP7E+C63
Kdvw0wDTAy7wG8mrxwG7KPUE4YFNhL139t66ZgTl0+GTiVVa7zJYLmlJM7hocjyc0LeokoY8Boxo
5D9zQ8igY0i953Tknq5onJRbkr2yznMx7koIc7Tg3liqnJK9FTDk1WSXWNQ/c5tz4i0ZR9DNwuhp
fOyhkIWSpdq37UddUcGcTXUJ9Ck6jiN9n27b0OGamkPpJvOuSCuybyIMcJuJdZ9oiJ8zEZEabIZN
imNVUH69x8Fy8EPDXWMZsmPfs8XRJE4csSleB5jOuzHkvBukS03QEDOnAwqlwPDIp+nN2GlwYowo
ibzqTaqW8kef0SFY2keHf+mzDguMN7FMtkVpmk/Z2xtt2XzAGiznyxDa5GHjr7hdVmGXxPeq7ylZ
d0nt9oOEpKbjJwXvBzdI0v0UzdVIflyclMm+nEr/zuqW6EGObU25eFhTvEjRAgXXMwWeGY1INiEh
b1oazPOlugjTxruoxEs/kiJ99rPyJLpw21DUe+zmKNgPHLIhlwXtI61oa+KZR5vL212XF9PaT7IR
xsi0IftBWF/Z16q3vfOf71BE7UebsL224vIh07/9HvYri3ySLt1ahSbfEueeVmoGIhXOVE2kMPSj
STlH71bhq2WRHMIkOMBXTa4N5L9LG+2LoY/WfU0MjSlPfi2wP3o+J9K850971fjmQhe/C8KOyp6B
db6ysg+uwfd8UhlHZtXvcWGcnqgxZbkEuWVZ1UPV7bXgM7VQ+r3iGcQ/3FENlXiupDjoY3Bd/eAE
0asFiGUjfYvcDzz/tSwVF1r2oc0U4pATrU38WMcxfnQeVp3F5T1NJD8tqTq6q/t9wEeS97pHcsgV
l7yBiehApWgbToX5FJBBs+zjwsz/GNTzS9fM5TGwHD7gmUOov++tYzUW1jHgmHHMcbSDDaQDNr6v
fGAFXopnf8H8+do4RzsXDKfhT6ZzcQRQjh8Ml53bswXauW5Pwm5um4A/vthbxGb3q6vhzLUBSWVs
P48F83SQQzL9QImFmuFhqPXG92HpCcTNXfvA4kJtbGU/s0v7H6m1wXU1foOjDQAyc2bepdo+0EgI
uUAI+0LdORRnZ8Bs2qDBdLzb4yo6ZqnknKoPJisGvHtlsXEzb17XSAlxiNxoeI2C2NOHqJl8Kow2
KeflSzXa6wB5CeANNw8cEOUp4HIyH1AVgHGZ3HkoDWV/Qa04jRb5ymlserik3C6e4z+K0iVD5xbn
mpLrRyUzdgS3Oca0FK59Zrt0LTAXnuNLEkfhtwknzs7NYnqvHJtYaibdA1P8aRXRrAlYb+r20gqp
dC30AzIK6eVxkrT9cvbBe70OAn1vbj4sLl+w80hXoQndGMr0aMsWnMDscN9SE9eELOG6WXNQv203
EUlRFpyN8ttib2auwlE1PXZh3O4XGrNObVkwQR/cozdD1SiI2B+78Ysgil45EZWeka73OTVAL8LK
W4KU3i8NS+h0g1hnlM96gt6dSeAFzbxBsmlr9wF3YrLnVXEwRPq70KdWOlLFW5bR+dsF/Xd2yuUB
rswlre103bTF97KwzMEuKvShKfyKI/rQ9RQzJIPKprNgvhd15ayLQLr7uiEFHEzHLi+zvfTJb2Za
4DZpBjo/ZPhqu0lNDeDY3HsUld7H02yvVcmZWbCiN2ncHdoqu3GvSxQh3fhkcxhHj2wTT4VKrHVj
J8RNZId1Ww7Hahicc1ihNrGo0A/XCoZViMRU+0AogQf9KZgs0hVDFRbSx90IWJw2FwidYR6CsF7Y
rQSAA7826TEz3GqgKN0ZZ6mvxqVuOWqqFyS75kRFLrcIbVcvVfFWKzHdrk7l6ZqmlX6BqUKgmJ6F
cmoCOnqCfNtiqw9dDgSTjOyHUvIY6mj4loXgpQDS7Sq8HmxWlHInD8oazyji9j53ffj3gWC0jimQ
YJp2vrwyfUHf/754HGsi2F6vpRt+1/OwjYO83o65lxOjGmLgQBHI/IQsYkSH0SZO/RkGXOMf5LQw
IpfW92DOv0jZOI9jbBGzszZeX+q9G3F4Vu0cXuuMhiy8rO+L3tlqKj/aetGESocflm7FduLO9KCH
8Fbs6E4veEIIOdZu8g3swA8di/4FL/eHWyQvPoejDyfxDKOc3BxyyO2NZoJaDE5yjSvBrJiq8utE
cisv/GgTDLq9DB3v5AwwWmtPjyan0mCiLyXjsrWP8uixBZbCs8q7t8/yU4m7PJx0daKjiE8a1d/X
gbXlMaM0yF7wvAzWQrmBqYvtlDnVPTU2lCMHn2Iu3RXqxcIUVO7tzIbG6+tim6VEOnTb5NALScsx
OK92c7F3dBs/YTpC28ayBP8zANlwrLT3HLrKPZYWSYaMcsLA6cYXaN5vs2m8lUsP38WPCJIY2o6C
Jai2o0UjqDX3v6Zpnh+WcrgQnzikgnj3MjWrglzQOTMkXKdi+SHybn7qCV5hsaW+kalNBnPDR+IM
W/NLusROq9QMB6+kLXDwk2Dbuxipilz9AEIOSGAcYGwG45nqopGYL5AOYae8GQqo5YvvBNcuuajW
N086TU9lz43IDmt9s8MygypxlWYZ0DppO+axro1htJuddZa5x8znzv2OzXU/Fx5wn6AmvNuzfkt5
6LE4h06Dtw5gQsUmx0ca3Djz6m3WNnuh/fF+vn2pFgKIOXIP149NhGhIIZS51QN2r0VHCqNnBDjx
v7sFhMUW9tiexkf2cfe3FbHfU/3THEDXn2ZX/mTiqWgUM0cr3pT2QtaPGF/T8AgkMdfCoWCMAjhN
+5KH46oGGre7Rb6H+hyLN+z3yanPYWmVLTPtMP4uLaxJS7kecvDLVJWpuToIxSLop3m3pu+zuxNo
j7UFy9Xl0rrADobQxk6Joa5CeGQWC/RSvUH4Aa5nuxwFA2rLZkKvE6PwupBrAl2QK1walYrKbOTc
0wEPyxFN6stM956VucCUA1Bxnn+SnQeHJiIq78pNHpn91HiIKPlD5KHcJtQ9oy+uxyl8t4CarJoU
11RddhvKFQl7ejQqjATJ657zn7WKffEFfglDgvuFBwt0U0R4JY0u4LshqJLBYwvi8XANOCiaJ1bB
1OhN51nneMAnnU8zjpQdg6B2o8ywqx18bHbxVqTkF3L95vnvHrrhKkzR8jMSQGup8BXrVn4BHiyO
OTmCMS5vxXWFdaYzbttq4G1Fzs2kwM1/mASGHytB92nT7tLh0+bFZ81rgSKg0eUb20r4eWZ50BWv
cEKisBP5F6Pc8Q4DlmRDsOt9x3v3SUiaikV8cZvPlvfOipwbmBldbpyg8k5FMu50W5PTttAsQ56l
1KvfRlprvQkEqVcMBwbASXgrJigDa78xJjwzIgFtdg9ZB9awkSwFV4q16JIl4biW8VoVNiHeWxgF
SXbTB9wHEuxBd0IgQropFjN07TSeNw5zzDaHbFvjJyPoTi6/8O5tI4/2ku5hEpo1vHNKdZnNApGg
gC1iZ4OvjpsjvCXA4/HM5b5ZecpLNqz8F4o5GPbX/ZpyQMYghuzpzKXyyM7zhsAC6m0qWXxo5PRM
su1DFO/KpE99HJpN1yh/nYdERbvl0w8hlpJgHZ3vTCnu8KcQifrZVv02HuffWoV779ZHqMayOP35
UnUgyoDVrVA9rDOFFSvHiZgrePrJ81rvwCPEF5ilxwiDXlMSoVoIg+Cb7D5o7fpZcfjnuCxXTmZ1
x0hgKXLL9ozm+ey07PmO/PCBSnOeAGteNuC2MvE96lusgqp7z5UfPN5+oSrZf2vt16opRtwZCxnO
IPqVtaW99Z2kWXPvRa6IXHdHDw3h94wsQBR3Nr5jdbGmqVoP6RBc9Gh/tdxL1lIO9K2PiX51SuzF
SyPRDIbm4CztZ0H+iyTMaIgPUzUvS+qvk04DclLVNhoC+xh1qgam1JILIOiRrahyxU/isf4jMiMF
xElyLAuoPDpJTo1xrCMqXnL6823X7Lo++1BKdyc/HGmja5tmT/ExQDs4JV1qIQQ4ZXS0K4xikXuc
R/FQVCnqf6shMlS+8yIeInfJLn/qShtevxvnK/9tR2lNMpO82C2Xp6Mpwdkip8OYVY9iFOY5Iwq0
at6qRYqfrrNSLm1x9dKPx4UB7zrJhmovU7Ij7Rgu5zpebtlQao5+jb3TXCbwcmkZYQ6cS289So4x
+CcBVaZBcI3HaZ+J0b3EEOwtK8qvpj+NmWkpoOM+imGMtSqLxg3EthmwiwVXg/5ZYjmACcfBfhGC
vAWCOq2w7qUINpKHYrFwAh9yCWUkw6lS/l5AAoUJQ4Fp02O5YXponUuPZYisFLnrKb93MjB5qB3l
K/rlDHEYG1P5SrkKz+kQ3+N2PaQINXcNHydLUW7n5M6hEE7FK496Zc1SrLM65C6LgXPdWNGe62j9
0rlUEU5YF86lu6iXzh/PfuXb30a7+xhC3JupMtnOL3CKk7uaNm2bCxpurXEnJN66JFugjnAwXbcY
b4uids7tMt1i5jzZLbaKfloeTDpAElisy0fdORttmuVqi4Le6pafwF7vvoQ2R7o0xUcs4C4E/fiC
VfbDk7f+rbK4FX7NcpvRl1OkDSfxoCpP9kSqS4ysCeRY75OCxh6y/w3Pnar0TrCw340K0pYqScex
G/W5Q9MzN5jHaBQQiCFYAoLBJtItcnzI0/45w53H1VoI9Bpx7qwuwSToOY/KDuZtW7Q3GluGkbDs
7kfpcQhp3I8hA3aWZsNzYQL1iv0b+bRi6Bbd5uGqveGxcenLKULvAUUlkZNzcNFrK5rmtYUlcd2I
JWcjhcs0tFMF5QLz3NJQlE662L5XrvqKaf2+702XXlsxQCyzukMUh/d2ZwcXuFsC8+8+qfH/5Xl/
GCMS1S5WOSyHDiHQZg4P+AVIy49P4dLOW5kWNAsGiXNAUt4W0PYPAbRmVL5xeMyL8IpzipKEaYpe
sxoQRIpFyJddvTUenbEVMZ6qkgg2tA9votvHBOFiWvWdGtbtlNLgGyqmTka8DHnLGabcWGFL0NsQ
9cHu1VrbQvXssyVnqc58sgRN27CxnbMZ6AGwyswnvRTs5javjqKyBSirrt6Q5oRGCqXkVFq3+ofb
PxjFlaILoibbtAiCk9ADpHZu24acxiISl9fT5FfbC8lGQZxv5i68TKmhiaA1zZ6JnHUMRRsCljPv
diftXwienB3LbBM1IkDvKqEzz5CLWrycn04e/TSwmgmaYX7608CTNDGG6mU+dMk8Xn29hGdVu6Ab
8uFdFABRxYy0m4gGpdMz80MxwVlIen2EUfltKLDtl167s5uJmOHEHMkZGDdVtZO8M0zh7OM4KyL4
FJvi61Z2bp5MhBCyCYVSm8rA31msIj9NnAp1NsxnCAOYlfu23bdJcElF6h3LQXtHbj+0hQQ0Z4mI
CdhCD8ECmQql7q5y6nmHcsMlR8yrDovfHXM9Tp2jenZbDZ7G4y02gxPgSEttUdgSel8kmCAwF7XI
qm9M3ycH1MhwH5t0umX2XqOcvogwJIQ/ZN84+Dc7B9/pthCq2nTVcAkSkT/N7gVqQ7CARu/Dt5hq
nzWQQP+Y0hm8z0Ulrx2jKKeOvXWTk2bt44lTZAp4hrE3sWD6goapuvfqG9GyD2AU2O5rAyoOnh40
J9aNUJiJKCPjgZJBQjGM7cnDqPnRg+BkX6IdKqmca78wiCyA9H6Qfj57PS14LDgOWDrFeuwG8lS7
apt0i2Ky1hyiAZDs0nC+h4vaX5dAe6cE7lI/YQzL57Jbl3Out6Pi1XeLvjpkC14AaYoHl9q196J4
b+HfKKOGJ5tTHuEfwGBx4mATYzdoY+QsL2BAQly0JDcQ1ft08Xn7JGXx0DiImhFUG4dc81VlMUDf
GsunjpOr0zVviGHNoyuWFpCnoSEk0YBWHc7m6EdPdYVv2U46d+cmCY0iTvQ08qj2JewJ6i0asHoM
RIF+uvnZwput0adeYrdLGMkF92zay6ocSvMeWNk9pSHVKO6nZP7R203/4jGBDnX2qpcObvKSoZyN
F8yCXJESWDe1KjaDXqwTzb+rhvENTnCRnfgMBok7POCUx9Tqcz0Ok3ZLzmLn2bR84LpfY/5Boatc
zq3t7Qpdb4NBwvAXBdixFjgM/26xodUZ88qpREEMl0nDKXQZR6Y6w9RDL4Ap5TFiGHdnymQ6Jlho
s16+21Ol9nFs1aQo8AlVTk9LykS8hsMcI1OSnEzWnoemn48qfamzpNzkPltKjKtk76I8wdwS1oXH
D+Yoj8ksOiMe4PdkSNNzCEWpTjkv9lPnbY1Tc3EVFKBrOPM4Np2nuVHiUDg0D9S8cVZV6H9TC06v
2Rk1vTOAAQ0YUwKXrrVxuhC+/hA8WcMB4Cmcfi9M7qk7JCkLIRNr7RbfaQsgELUvq4orBY72YcKW
ia/Avfro/lDXuMfVRfbZQ8g+ZEo791ntuxj3A1hxTHMv8P49SmqAys8rx6+za9su8+afmMpulrG/
ec0OP//9XwMXoSESktGOgxFPui5uu79aysBodH0BQ29jx8WnwwGjcKAqLHV1jibnit/rWcvmg0rq
Q6Uox07dx2W2vhpCMiNd0OI8cIsQ0fAkeyYsHIruxib9HoLBcPsAZnpwDWLFfbkqf3O1w9nR6n9S
1fmPRZ23B+ALcasnlcIVgpjiXx9ADjqjzEeLfHIEUZ4pYRz73THLW65/85uS6nHyTP5PvHhE0/4X
z1tk33x4gr/Xi/7BijebZbDHxe1Z9eM3t8IzI6cBBFDtDIcevOjOG/tvVkoxc5EiAOYQJWg2spNX
AIEkjtzf/nBpM/uh77rqwxJAD7jVZVbkQ/HBCDBY9DUnJJfz5SGoqFUo1QhJ7DTag8/4H+dOz60E
P12C/wPvDZd8yayk8tYlBRI3J4MarHnLuLAwA/y0jB7MIcThF3FOJDoV/MBADKw+Cy8xtSq83fZj
Qjgyu3XXsbdjpHac4cFgLqzlF46Y4yQAqqZO9Vx6UAWr9iN1wuPAZQOwjABq3dOLQ1nti62y32ZM
frqTd1VtXt+19pev6oes9Qh6D4+eRwxxsH+5MEMb47+YZHnzSvBOlNcrzd+hbyjnOT7Rbb7vXNib
k4G96ji7JhH7dIofmqm6JT1ek8exGjHa0Q9RVg9+gctrzD9n5kmR8qEzyceghzk1GLFt8gJigCBD
0kxhvw5zHxBl5vTb1KUQb56gz2d9Nn9keYqBSAloOOh1DnYqoiHypikAAguVZW1IIYQnSFeWhSnp
z2fx/2eY/0mGWQqcroHzf6yUu34lX8VXRSX1f2fvTJbrRrIt+y81RxgcjnZQk9vg9h1bURMYRUno
e0f79bWgjKp8+exVWeX8maXRkqEgg+K9AI7vs/fa/7AoLzevf37d351y1l94mnTPETq1rdJaEsv/
8BR78i8pDfrhBHEX16WN9f94ig0C0PxDz/Vsw0QdNfmi/51ltv4SGInpKjekbTn8jP9Olpl7KcHs
/3CvxXXpLdZdh2/o4uIlG/GfblWEfkrZIiMjT8uLEhu0CIB/caa9ywqJ2TZq51ANMnin3fcw15bY
JbOHVBcCdgM0FGx1bToFHdk3MaRkXNj6gvr2fgk3hWGlG0+tDuoQt8yXxFe66kLKnejG5WSf7UuZ
5F+BneHD41tiScoPNRvloYy4DQS0xU6JBY5CN5edK2fiOLfVwXKCDy4qD3YQGxEk3c9ZbyhBwS6w
MrvNwIW3DlieF1STgwRkX8uIUFjQ3/j1rLAFn7JMQ5aLXp0k4ajVcB5+1oeMHV7i7NsRuQ4gFKlF
nuAs2NZNE6FCNthjtzQEwjGfWw4rMYVZ7Yw8XC1LzizsWIQHg012ldYMo9QokkvdyLqwvXUY8Tju
B07s0JmlPsM5jRcbKVRuEeIYMgHJhYHKXyNCAYSvYwgU0aCdWL+J04IljGWjUT5hshiz2YXpTn90
G8ocDAextOrpHaHvDDXY0zgqJHRJtVbEYEWiDYH6bRSqOhfVUDHhtvEtF4JFVR/+jAQosk4Nz4KV
10YPWXXBmVjlvYLeJNrp6AS3NOd17YLMfhqLHG8kIgLZxYM5QATKcwSLSdqbNvttN7GvtaV2SEkQ
gO+vX+IcrR9IzyEFslpU6t0a7WsFUzDgxUz1/s2rZ6SYUlcr7lov2mKhNY0Fl9Sm9LTu8cND7iKP
R6cHC57uSKToxTTUPu36DZmwU5ieixKHAbkDyME1xYB44NjW8kk0wYZCFgfz2/3EJ4oBMQ7ikwh6
VK2867hh5g5FnGihZSqJ4Hom+PNwwp+RU14k38qJd6rQp3Dl1Um90mnUmwIBycphpVubH55dIe6z
EXpvSpKtWofOQMAmfTfTEezzvCvS3i/sSVsXzmfoxNRTqHPs1vLo4rB054JFHdhNumPJX9lesrF1
ihHdV4hsNArigKtS4EDmliM/hc7PLSNsQehlndoe4C03/jkxBfiyRykem+TJJl0kZEQh8rHxzK1s
wqeoGu45rXx6bG7Nwn2tq9i3+PUyyg0nJ8JI2uTx78QG72SFGC/G6X0+N7T8lB3GSbuZf9BuAVbF
xr/XFgefU2azwYKN70434G10QAjdmuoZIki3VsBWg5AouBxSnd6vqYWvZ0iWsobIfqe1upXtd84m
oV8tKz80mr7Kr4rRugAOviEVDQgYumSzMZqV1fAOwTVQXQeW7fQoiGzXg6WfqE2yY95zcrDHczC8
2iVncKso3oc6rTYBU982zJY+J+IFRKCp4mvHbjcXiNRycQoEU/NcGj2ZWEJccrCGTYTrgul4F9vV
GpNSTN8MAAew1VZQHEqz+kzc7qwYD5ck4tTzN03VXeNQqfPkLd4ZLViiZLtheC3xryN81n7W2D8S
kJ8XYyQqCwcoJm2Gu26gQssgHxw1IGI1lwbNBjj/jCtMBg1rLQwgKzqnqx3Or536Sbia1CFY8F7d
yU4OM69f7WHTnyoyblU/+rFMr2ahdjCofE2f7iMHVPiLFwtjy8Yws02h9ZvlH7hY3/Kh8SdOopD+
2k1Qe4/A4rUri11n8pIGb5hgD1o3H2I6X5ryUZv2YeSI1GPJVRCnWOFEubYtp5h1V3JsNpbO66YD
XfOHsLMR4tnmZtkMgHrPG1Rr+bGwtxz6Un6bCTJsSZz5BjtMClVGFtHj0mGvx9TYHWUHkR3yXWpa
W40LcWWFr2lDDrWDYd8j07HfZ1UU44rmWNsNV0xoe4T/1Szsx5hqP4Buwc0fkmltUK/sQRmNc5Y4
IeW7gEh5BHXS3BbGD8Iedw/qbx0YiP6LXbCYMGNJ59EbZXwhLaC30BKDRrDd6BbEcs9begSw2zoW
vgwmMTgEW6Pt3jEl+1x2TpF8yyzCnLZkB8xbA7lVowhnavcU/u7HnGS65VqHYNZp3wrKW5ClW5mX
T6ljU1xNEV5Cp9aK9xNUZyN5mw0C2gQ2WBXXEGhlMmVrQCrxGL6ztknPbYtyjpjqrk1pZdvRJuiO
r93lRCrrNeiiaKcO/VzfG24VlB9Si8AZZBdPOA2LbrDA3L6zFm1gf3TZp2FcUS9Wim7ttuJxuPXK
TUMnvbdR1ZrHOsdSTCVcXWswEGoN7WcDMgwX0JOjH6IMLvFnHm7dfm22WJDpfXsaefKL4KMKz8N4
cdjmBvlbbL/3/RWEAjjJkrQqVNmjVMcifXWRtlOi4JchPaTtV6216z+qy7jyBVj1of6V699LiK4C
5V3tAmRDSi2a9gAWYio2c7zxN02zac6FAhL3W+9/aKx8hJFc2hCYmVq84lb+OkLcKLRrUZFJHOiE
VGet/SZ5oWd7T1uL7GAxGL8x976lxXPjPA39E4wrHgTPGVUDwSHvvqoYxAeH/wghM1/b1Jt6PyLi
ilXw6YQBYPzKJ7lSznRURhAahpohQ968AQti9wTpAOiUiDaNXrCD6mjDcThDH/VuH5VEATZ1vqdp
AvFCqyLoyTcMy3l91iX5GHrX6X8JIfnDM8i96gV7JGPE1RqI3gQ34hsXqqNYdwwYdoWFjkCN3GB2
qO3PaXNP+AYMZis/MamkMX7iLGKRsLDrceegdI46G1N8RrK1XvRXXiwf/nneqDv+7k9oLvFpIcKV
+T5xvmq6diHFOuyYUlcnUjS98CLDUJTZ61JhOCmYcTwGlgJbfUkX0b5WY9Q6CJZjiq2d2UkKHDjm
TD3pKh4Mra95rC4nbJma1W1oJufyUfsLbLvC4cYnhi2AgY76Ib91T077bYIePPAkTOLPYOyw8X9N
6bvhfBO00OqYthrxjhbPfvS+MYZPsiQugR5ityMoPoxmH4ZO+gUMOun/n2H15uovuftCqHzT9m9C
XiP73LLvQdeorC/Y+0X/jP+f+feht74D3Sx6WPJ3XyQ8Ofu1TgMwfLGSKEmIpDA+0lH/VWYUjtg5
zGfWELTbJC5YMBuaPYvbet3mnP/78uAZ3fAxpfdpdNNXPLjf52oQN2HJX5iGwWeSmv2KqprIXiP1
s87pklof8me4DQ/EVIznybb1S4mlypbE2zQz0T9jNYErIA/ySCB5QoVoQRJ5qD89sB87vAEs8Hat
42jHPx9mKw0Z9pDt037G3CQyGFnOWG7CKgUP0Qx8unzoMocFZDrdWllDeLQLpC6YBj7o8PQcG/WB
eyhGXa0aN240a59zcLWSuACSqBvrvDPVtYBVsO6N+XlEYD+aKeSBWOThBs+JtiHwHz3izBq3pVt/
zLMEgjRO7MexrI34sprxksfcVLwUPxm99y7Z+ByeTRjkdGkt8ccy7TRQn36T1tpPLYPEkCMcPWsa
OgPyIKo3dImLHOgNMmoxHQ3PIU2e1r1NycTsQ6Dqf1gpKZqx2Hl1qJ6LiVHCUJP91PYpIe0+ELQQ
9QkxnMS6gWVXdtXfKq+KgbgzqOcN045wYHbXZPIixZSEONezRC+zE22JamO5Y/M9z/QnWQ7dc5ra
HXUOyeXPRBpERQJMng+G2zrHkuxgAb2bjY59AgK1E6FoSs5VMjla3Mi4XLE0fGpFqW/NiWBLaIEO
tA0DXGWrbnmJHYNYiYky17ZUgDfVxTIN3iIR26xw4n6kW+Nv/H85rFU9gCcZdC0jXI1OlYJ66diA
pRp9z22df9gtjZ+TSA5Yaw5jVQKZpoJ32ySmeHLo6Io5nkEqMF8wdaHHkyBhzQ/SlZtQR4OFh/TS
BkAMchucEoum6VGVLbWvdfTOm/hiatwv5yiWl8yWoz9rvOx0fHk8mpRzQgNCbmaRjSvBEY88qtWa
5BPHgSIGdTg3Fzdt3J09c72kgPdOxK3SHQWUj4nT9Cl0InobHJoXs3CaH62dk57q2baXRev5dLYm
5zmHeApWwGLySNoL2rfPfBiBxiIFkmvjHWwJpVuGU++W5UdstvKKTlVfHUUBrYFrfx2Ygf6MDa/Y
OXOF9dFG8+qcdH4ZSalvVBJ4T1XQsIbk6nm0HHn1blGOijI828YmrxX5Pg+TnhHNGPFr1CWX74DZ
vVorz94bIAixQPX1moewPUOcCchRxnfH9apLFg3XYmZTqLRgLTMmRX1J3avmR2ZXR93pcpQ90azt
AJxoXVt0HbJeGsZiXvdYNqEPgqq1h/pkd9zGY2T7hBXtOmg5fcCPeMXVNOBFPs+9PmLLKHdyREe1
Ot3dhzzgYj38MVk901WTHdLeJa+DXbPBqx8pToxhmz7rmtjlorzm6hMH5Qfc4aVL5dHl0vabKOTw
G7l3MHDPtKzOR1Wh9+fwMIANZPSmFD+TOqeBOQ/URo7mo5pETkUc5Ooc5rvetDO/au+Z4fS9jOVL
3ce+WURHsk4LQGPa6yFlEOEEgognhYvdeLGXr5uqyLHl01pBndkB1iK+zQjAmmHSEqN3EbuL9JTZ
DV8POWMjXB0boBrxY6ZOtg/r5isNkwzboAYrqxmsM1trnn1CgGcqwVsQ32KCaNhiJ7s40svf+LO/
xDjyEky0EkClDS5W9f2/Jbr/n8j/31IbIvj/PfV/+RVGaHTT53+h0fGFf2t0xl+OhcxmW0gfUjdt
/uQfGp3r/eUyPqDRea7z95/8nftHo9PZUHie57iYCek0+o8anW6gwKPhIakJMk3/jkZHQu5fJDrH
1W3ddCWpf2INfLP/zBvsgki5Vk7952h4LxAsk21r9sIPilK9jLVmHWD8szRS9e+qJ9NkkbC4T5XY
N7bma0GjbkavQ+krCV+giVF112mWH3qc8w1XRb7UpHPpUlT3uZffmTkMjgyguE39jMvMO+ft9AKB
zLrWMINpmU2Ta9wnlc+vclyP8fChNU1JHTpNcFpi2Wu29KCPSqWOFKdhGqC3JFfqZUgLslzgMm59
V4Z4kf1k8ua3IszgkrC/JR82NjcyHtyFpL5ttMh4ce2M8i3Txi0wF/Z7G1AzzXJiE7VxdS2n+hlQ
Apb6lnoI/tPpOowUgc6x1LjmPzshx5upC+su3NC+hwX36NmO3vBBUvNF3fFOlaF50WeYoxxDaaCm
y4oqRpJVG5uCdKqGDP2qJ32zy2dyVH8+rVuv2UVeQSYFMtGz6oCGhGN4F1HfPSWY1ImWbdxuxKIg
Wu++4IFi+rGz0vyCY19BZy/bO1li3PJMkroZ53c34vibDxgMslH/bZbBtevM1YCn5mxQZppr7jXx
dNpNun7czNL8oVf2DyuYf04NNUspQT9o24WXvmsR7SymO35LiuxJFYZxcCL9K56o53OQnSYeXnXV
hDAEPYoARmNPpRnUtcJ9GuYRt2b67qmnYHEPQZx2+sXVYGj7TDFQTk6MgQ/bhj/zzObI175FmZvc
QqyFU1YcrZyc+pzE9oN/6RXML3g+pyZspZgFwjbDWU55SYohwehb7zTZMAuCJHVX+KdH3jGRRZg6
mzamDnmZta3jB+3TtyZBvkyXnjHTRoRwhyPsG3oHo05RITP+dsDYD/gQ6xpo4NQM71qBdq3ZOgFI
49Vt+AP3a8K1vJ70qPEdqkVXrSdek0orMLugsdVS145Tpc5Al4pNbGLQpPdMhfY2xFu9UYK11+A1
2ZHBoVrHnGzKpp8P5Lah63iolWpx5orxpGO7b3rr2rJREknSbfCWqtXAKbujMMUDb+jU7Rr4AFHV
aem3o3/uXmclH2TrXlJsAQoTxX1Eqszzp4Y220BXf8zb89GMjb8/4OX++/8BpEkPMV0oHDCqUzFl
JSarmpbsqpbV3hCh/mQM4g10WAvuAnx3/3uONPOjzthYmaPnbvX6YajeevQ9pHwZcWQdxkTz41Y3
zrLIwPt0wVnONaOjKz9FPIS/uKj9LJb6dy9FrjIrY1jP7aytohF70wzCmKmSs1yT2ToiDkeG2FHf
82CQ19ritlWR5H4ZestYNbPTfo56fh5zdY/KIH9uJTV+WjXo56iKsqswFYkdjlBpp96dDC1olCSt
3BHbqjnkwwGf1fesFM53PD5fDGYNzqdpzUagfUqyCMmYxwfH695Yj5aa9nXjPqLeq58jLomEKsA9
y5XftrQLuWK0AnCBbx0lO+IHdHvf8OD3dOzH+0r2x7Cb6mP+TbQOxl6V9dZx8AxnO1bJr1oshS8F
GLtGDcc/n1nYIE92OUFjoARlO3oOx9gua85JvrNradwrMQmY5IH3MngcmXtvG3aVfJcpdau2KIin
gOi4EGcBCk3kblV183aM6mFfYvA6jhzy6WoyG/P45/N/fvjzz4YFTzSVTrifPOXc22WK1Q181ATM
261GRSdAL3PmRgTqlFjxJva6+joXFh9wPhBjD9WhawuLgmF4BqmB3yjzvgwkQb8DPdHFI7csZ941
oTBeAntYO6WT7VKIXfiYonyvzZzTzGLqThM+WmgOYqumfFhbMuyuU9F5S5ui3NUDb0EvSgEnUNMz
45L+ECxaJTn+z5qj0nZ0kuiI1Xt8YXV9x3CiH8w+NndBU54XeBUjKggqwm0/e9XsJMS/Ez6w4QDh
lYF5glgYasPZecvL5oGx0Ll6XveLHgjnSPkzbnzX0TaNZ4371AknRKr0s9Gg1YiOdLZdXYSG79jM
kIc4OJXb/MNwYuM1YBdzjFToh5nzPKkh9zlvv7YwOyaB4JSnKMASBWBVRSNbczIMblnJQ0AsRGvo
KCtzcagNKpZdj/7xvqD9AgdEtgVFtkt4ukWmafqTifFNml8wRLw1uWG2CBWA1GyJfhcBJaVjeUaM
nvw0GTXu/gE9Ax11ytzSqYZwX7qUQEsROmLN0o8KB1vr95awok2kKTidPOHZIkNZ1ZN2U0U5NDcP
xYvgXX7hrfZNW0JezjyIpzhDnlJEbVvu6lvNH3le3HTbLv7xYRqsCaKb85wXgOsre7y0wOUuEwUe
26lxWOzEy3rejqRPvk1DjSQH3ePUduSIVqpqdQ/oWSD9H2+KYEKmcTD+YoYl0gGMC0gM4AvNCehF
d+jg0UABcJhhvWdyouV2PU01nSQ19UUA7nSaRXy7pCx3wK7qz23yTQuriYUUTz+Ejj6OUOJVfVD6
bNKg6d6G0u1vUq2nMTu5mSGxvlrLaIXq31kvKWdgKrlLwZmg/a4IsatxbLagBDq/t4p7GEDaracW
lXSgDgwzKUbbiSMSJDH9LSoFKNmEE4UFnJGiZsoHUrz1qoIN0RYcFcLYs1koaT2uLxP9wW7KnZDO
PUlTtYsSbiYJrLl1kkJmkJkdHr1o3Iu69hE0zoaRPTx4BOzBKAMidIxlRqwjAGRbTedJ+cfrZ+XJ
rhqRJllFCm3eFl5AxKBr2kvQaO1lYiUxxLHYhSlA+xi0Mvs3wH/KmcRl6rNPYj8tySv6SFmcnZHi
Cc+3GUnw2SbGAgpTZPkvfGSfeSdslErZrs1F3G9rzKszbW388EocJpC0JzMRiDfE361i1u+aSy4W
6B3L2j48Kp3qqqjB1OUgOuYptfaJ6EEwU/meTwZRA4vW9LZ8b3sj2E8zAk4ZaQSU6C3rCvc6WRFI
DlVtsghJgUQQY2Ac+RTmXFz0kp1tCKIP83dOsZhKcJhvFu5+XSDQuBVkl0EM5242jXUqoodKlwRC
emoAWqL9jiXZ42rrRFQbGnV0GN0AMwjI4STiu2bDVO30AvtqVceHLKLCaswTipmS8E0iyWMeY2RR
9Q2T1wS9x3lvrLh7jCwgvebNGKD8TRYk4Zi4HvvteKWhTsjWjk9cfujohocEGh7KiL5rLaMRrq1q
KlNmJhUyxgeLBN961HDLzXPoXfBs72PTVXsXlAojNSUxlL2/spYNWBhF4V6LsCNKhAWzrXZpErfr
vHU97tpbTvkD7h065/uQPHsN1bmaHEx6mUlhKW5hvZuTez1PFfc7fI7eB0bv25D1mu8a43c4M7lt
3Sd92icECbbC7d+qjio+wqzPjLjDVhikexgv0NEB7hIsibZmK75bC6RAn+jcFmWW7yOX4R81mHm7
jwGXs651tB3steBs0zauRudYDaZza6NmH9ksbis8mPuumGF9x/bCQV3CPatu4DhQld96qLnHDMpe
YzQfdZSKdbloWlpmnus5e2to3HUbXhhGnLcIFinNrdusTKbn2LDJ3AOcrFte6v8+rf8bp3Usaf+P
0/pnAWWo+S/O6nzZ32d18y/HlKShXdj7AvjXP/00xl8es67HmdvEfec6/2T0GdZfVBJQKCBMDviW
tGDYtWWnov/5Pwz5lytBfvIdpbU4dP4tRp/BkPgvh/XFT2OLP6YeukBch4D4v/pprLpFtdRTb9+5
uN7SpPnWJc6hHdQb5LbrxtMhxwZ0DIGKTLof5fQqAurJWvhNYmijfW9QYGKF44tyfuWAEbSPNIdC
njRbJIgFbkE+Us/HTThDkAgHjrSaWeFgzz4X+ilmi/dAq14MyO5Aztb5xH/OgSy5awYdxnMrdlHd
039jAsDvw5uYM3NjqiUyLp4pZcLioecT7QEzxQRpfIzMn5QnrZwAnR7Y11qP93Nd6SdHiZ/YQSlY
5xHdee6pNU8lHWP7QGZ3lWoHEAxkCiy587SCW3ESH5uY6IuRb50JUMbkTbDDx+zYCzzXyRj9sBbD
jFnUPKzbdaH0Y+BOk89JUGwSsyZelLX35GOWkw3bOYQV2JLQVoByYzaf03zVgvro6+OtWDrYIyw+
Xs6wWQe7PLUBxOf8SMKhX7RsxbNVv4hCIMTFD9gpG9zszXkugnXE/MHorGcb3oFrKE48FoFxNB0n
k6k2fqcgotYo64okHEe/vqs1lhyCWiHi3RA3aH2pWOoz+EhCy6u2E0RW6wIX+fhFLIzFaq+/2ZoZ
cqdS4Tfp7ebmxWUEuhtTnbN/qFZG1jALdO2LFzc/oEQTurXxpJA/YbPhlfkurxlLTC1+ruGdMG9Q
WxzXdLO4nbuL0l73lQWTNcSQ5s/nvMeXjnWcBE8XAnD2Xvob2PNvsZH8WBzQZMPA/uaSkjFrpCWI
X1KUQb0zr7ERX4IqPRqWv5xKpjL79AiPr8zy55hhNNi448yUXGwtrjOS5CZMKHP6TYWWI41fG9UF
R4/nd0Qmh+pLkFyjhTeqAufPouQF6DosYrhTDcr8Kq7khKxkEfuIvTOpgD2thq8mLYtDLlLGGxSC
oatek2x8RwcgRA9DcTNo6TtBS37vFsamSL8OVby3DA5oXfZexcNbPw4HrVDJyglfPbu+hEWw5R15
MGDicuJDhMEg4ubXQgW7sXppI4V/PhLzxsiDr7Rkm1oNgUQIBmnC37jDub7OpG3uGydiO5NWdD8l
3oo9s1xZlrEvBcAVqntFUTwiwGSgZwAfBgCTjQpqymzS71UXd8+IU1pHjec5MtqVPHt9/jEQ4HFb
/fvwOgSVcTIAee6KLrqN+YCHYSncg9z7LS6dcxUGO6rzyk3rFOW6B6HZFzbVZ8NzGGnyNDn9o8qQ
pJsBzAZD3EblhvLLnAYyc3hOp/Q7kQK6m1iiJWl+DbHIrRCud3iAWP6BRdhWJjz7qNI4baY5Jji7
O3UWpB2+fh/aEXASM9sWsbjGFkYULUr3kefKU1efHFGLgyOjd0P/jjXE3sMpwIedLj91lTyEDH8y
fZSbWC4EMSSyHdF3IoXdO7z8YecO3Y1yknGNuxnsgVx7Rr63q7e6YW+T4Kmy8FYVi8kq7LFbkbEh
Ub58CmChg1pnfjiLPatcjFqtTucSN7NoICVaLWYub7DeAJOnDqOqG3lIhQm7Adfi3dvw996mmU4v
4GIQ6xarWLmYxhADfg5YN7EJGSwQjHGxAJEOzbONHpQjgoeWngZ1ro3+BLZlY+FOgyv+Isz2GDTs
LcHC0PrunGaL3tr0UUoAwU5IOqCpgheOPYSpOgl3OxjfuNjoIejPAF6vJW45yH+8rNjnWHie3bR8
4fdInMjTgoPNHVUXv2oTX3UmUxSpvFz1uuseGLmFFtMFGdrWkzuyL9fmW+wlE7Mypr4Ud1/Kiu5U
GRGR3jIanjngkH32voKAs+MwRfEtCRG6FHnl8+wlzpsnS35f+AyoeznZukivjtVP+sorpd9lRrt3
Fzciid/+CD0gPSS4FAny41ekeVxfDIxk8rWT+cfUmOv2vixII7YWESptcCmfXmyQ5BFj4h/qU1ss
ktZilrQW22S2GCjlHy9lttgqsbRwE8kz/JYsPY+GGS3x/LK9losl01vMmd42wqnZLpZNz7WIrev7
xi1Z8jUNLihp7fVWE9g4ngW+Txv/Z40PNMUPCsrqFHUWAydlxE20nTT4q/liIcWoRfYLUykpy2Yx
mUIDFDvXKD5BNFoEQTx3x17+o9ZGyq2xkG8rAP6ruh6nfWzXBupO8Hta0oK5gb81odPFilHPiDZ+
tRYVDTzTAqJj69kKCTZjlFWLYzYc9SeahTBEVvavKph5O2WwZw0QxZB5xlNoD9zQHFdupWZing0n
nLl1dRBBFbxP7KeRyPpqUy7WXRubHSlT4JHwZmzwTMsiqllWUqQj5zXx2K9kWVcRERvZXoGec568
ZaE1L6utfllyJcu6Sy6Lr2xZgVkZeN7RLfHQKo5GleasG2Me13/0Js0LicaG+UnWCb8pyfWsw1hf
maA+njWibwH5L8rr2HbmitwTKdXadwUcJHPhJGmiwZbXgNrrogYPXS5oFyKL3OU8LXTVwZ0x5z3s
cUYhEmhUpHHmHVwYbUlihJtRHHKv5UJ2Um/dzvadI0DHehPUTDWrh9TDA/cjNEgHucug1QgMePeR
l86v7NUxAdJ6IGzYFv2ETUStjEJycN38WDj9lTUrklG1Zc+PjcYgLFgAk0MfAHK+182CVSikUI+s
LcrWBuQM3jD4wbTTmRGGN+0HptxDjZVsFQGuSJeqyygW97G1SZLV91If/WXBGsfcDcMbKxDeghmp
qEH6ep3dAlN7X15iSzangczzwPa9qJgnnAgztsySn0Y37hKsp7I9zHp8mav8oNTZ6i0OmFYJJx8y
MpsrqnnqzyyMLioToDPKn1pjPWQ3Q57iWqniht65SnwoucNobWy1UavXo04dBKvYRY9cGvDansUw
vTP+1PVX5iTcyUGKtVeLfmGlPY1t+61pFKY87k7gOExuPz22vJGxIHBdee6TGBOlCWmYWWcD0ueu
j+obI8uXCtFj56A7xGOTXZXQciyUGjNC0oHST9oz1IQdesXvwpI/s3jc4nIBre5rJd7jpDb/qAk+
e+a14iR+CmFXmfSziCUY1kj26Wyx6Xo253cz0S6m1WH5YWMNCK0858XDDI1t1I36JXLUbQ5ZSRu9
d870/hP6C/c1cLZFOYEbhkIP0i7aZ1XL5rhoLgANhnWNY6PT73YyUHZedk9DrXqG7eg+l8B48XMp
034yMgEAmsg0UEK0anqAdrxbv4JUrjGtOnxvNisdmj7opdRa2TCWZO18zF3j+KXV/4jxPMosPCe8
VpsUB3g1Vy8EZTq4E3O/dd2LBsneIolTVv0PO8PXrxLuLmM9+dU1d3XAMtJiZ17fTHwue7Oq38BN
kDPjO/TVkjUhsdsjT+qckO9WXZ1Qw3m8sDLaiBFzsrLuM4sPdDcuJTtdGyifZU+XdLO0Sjs8cvWe
bX0S/h7UStROtB0aeqjh7GG9k9k1b5c1gEGBnx0PX6qKXoqA6WPps6Z6KOKtlh/54xwxxQUXh0Un
NFLjqRIHOMdYFpaG7JpJCboWrdlVQn+2ioudNdJzEXr8COXSsh0TK906JqYAHbr4KWTPlC2t3NPQ
2NshTD1mO+7PWNJmY65/pJV1IqLZHcOl33t0mUHpoRHPJeXfKSXgReK0l3TpBU+Lg5el5jWZw/bW
ZhoA2lH6JeC3tg8PvWXyJOivYtiw2WGxN9AP3LAsgv1msjStCcoyTnj2p0zpEHZa3nsYSGKctNa3
JNjn3TUd3pLk2kxXI3yI8FTn75gnQdb5jtrZU3up0u7kuXtKjWyqdpxLP5162X4v2Rs8efmDxjAe
Z0+mvJbO3bFeTfOYAhRN5mnlj9aBn/RmDdfeeBr070tbEyP7R1T6dfYchadpa3dn2ztDfRDOEdBb
oOlrtnhr1hirzvjo9feZH58cJhUihObLlyn7lbfXFFv2r9DkVn7UgISGbMzo5oCPuhL9ixt90Ieq
at/zznhL5HTs6aasfongBvBoG3Cn9+m5c9XVdR7kqmP1NHoHobCIn6h3iZN7M2Dcte5Dcs3Dg1Sn
mKMQU2TLJD5fe+0+BMex2lGzfMjqTeieeBwP1VNk4za9CJ3w81lyO/Qeo42Wl7OxmVfL/JTXT76l
X2XxEbC3MW6N8a5DIHyDOxgyoDD2skD1XubmETMuXPnGUp4LABRyIyquxi3/i2aoB6tga5fHQUCe
5K/B4ZlMJifOfZD7trVFUWOCuJb9NjC3XDhVxD7nFOcHCO129m3E6gR4rHl0Pe2iJPspwfJ59gTW
bi4f1rCT4XFSV6WTI35M+q6oLzkbkfIqulU8+inEXpolsm3a7fnmHdMesBPy0PamET5PkpUCpZRu
6//F3nkt141kWfRX5gdQASCRCWBiXub6e+m9eUGQlATvPb5+FljV0dIVm5zqeZ2Iro6obokgTLpz
9l5bZ7pdIk9JkGhTwq3WGVyo+Ri9Ktt1DB+fRVGY6LlOwmrdIXyKz0KQfvGpJTdBwXJz1RZbdUd5
bxmK52UbbSimCmfPoIHTA0H9LAt3jbq0xL6WB2O4CSrYBlTImzO/ozZw38J0iU+ZP2NjDafOSR4h
Wpdokpe4gVN3g89ftBg52WMv5EvUr1W2QwEfq8fJ367Y85T2ooN3gSsapA0BQsU6iTeFewGNWcSX
5FT77aXDYNMISl6Rs1SaJ7f5c3xtmERwrfSK3tzenOmTl01xFhibVFtS91wm6QLT6J5aZhMcRtw9
5p2REeUF7/uciCjDWHXVYwE8swDixRy4AYdXuAfD36EZGkxIl9soxeCNV0LDLr6v4o1RP7rY6YFI
g0R10Dwu2BbACtpC1NGDTRdvFa1aDVvPUuLQvSDDb1WpVaqvXIT+1UkNz87aCHuNTaEU/DcqrE1Z
LdqYSJ1d1a8Jvem7xUisdLcuvRVv1kSAyuY13UAPb71FM7ABAep8khbnWrwJy20iL+nqkeyFy3gN
yAjbJjKukedhbOil2MZmCUW3hfhMyang0zgMzboJTs1kx+lpBVo8EZuiW039LsG4Tb4qTkSmySxH
br2OJD0RzAygnxY2TdVg/qTY/nEaRcFHEpcmVujS63oJGUrcEpdMlDD1L9oscNZEjFIEc9iyn1Zu
vyDTJVnmfGdsx9xF8QIqAJQptgEMHRGHfnTOjC/KRQouzaK/ypoVvQMnWa04yov8pboD2K3RUmgW
Sl/wqfg96/UybHYD6JpnwotmFInFyrgIyXkkCJrQb2LXOFP4t1X4Y2ieS/AcydVE14PISXBntPDB
PvHGoi3LLP7VYljieY1DRg9Ye84bSwJl0+wMERvmOUQdy4Kt/g1aQyR2VImMl+w5iFYeIs5lWA8s
SyvjbN5eM0J+AP6jJ+LrKzqC3oX23aBeb64oC6XwsTixZxTkF/k3+6UEhOjsoh5Z8z7pX/DCE86G
pnWp0mc01FoDsyHvUFZ7AK6GKvtGWlq+6i3SGOLpuk09NqH+D59psqM+lXbmpdmEhAkMzpUf+1s9
7btVHRFyaQbeQzSEbNYGDILMTAiZEWEXr2K6StnX5IZ3pTesAeO4ar6n8lnquNPjckn/Z+UxyIF8
jBszgemZpt8bdjcqCFdxSd1SpNWhpm2z7of2QfrkMUHJXnS5fiAtdZEO8cqLrRBjYAI7EtHxUpTh
N8vLLqoUuJlHH6aR9E2E8G8cTHI0VqoFzndDsMqfDROPLM+Ly7jliNaP9sLOR5Knp5skIv1LBLc1
PbVlqcHI8bThKZ1voaVZ6qZajxZTXij61kqlI/T55EzXm5U2nYzb0ZEWcdkc3AEfJxnOmqaHLlI0
9RIvNJ44o2LOGTywBMCoergjNHZpaxA9tkP4ycByaAaCnUtt/+Ax3QBPek7z5M6DlRxL+zlHLk3Z
xVYxty4hKNhlu0k5m217ygW6E8EKx5EMIDLGb53n8TqLRtI4DeuBsnLQ0XBN+YWcpmeRJSHF1czH
EjU5J5XoehhARga5tUY/9YAOvrjXdAyIHZM4nUgHJ0O+1LGUGFH15vjthpaes0ho4m49h62qjTan
Dw0GU24vEzZBYQtsqnPB9vqSXSgqFyuZLgaeeKppCxOJbGWxarrhE3WViAFu2NVuyJ1rkMO4pm8r
/dHsu7MwGSY+h9M+tHhw8pE6yYMQb+hh1iJ2VhqFfEBHyDPMtLwcY/WtyU/rUqyGuXYc6dOWzJzz
xPZrXC7uqdNDh7Mu/Ni7EAGECiPVh4WvcPCU5gv/PKRVsR0bltYJl6kZyZVFEjgZ5zc+pzCLdhYR
A9u+sR9NJwUxOo5rsiDx5SWMQC/d/X876H/ZDqIEqOiO/Ot20H9Xbfbyhn7zPy6rl2/f6+CoMfTX
D/irMWT/YRkSboRDQJLhSoGd+i+jtfEHXmq45sg7beOXvpD7B0cy4bhwj5WJ+5k20z/6QuoPZblC
Osgx+QMK0eU/wqsu/0RVkHv1Nvwnmqe//v3nmCRDP+4KKdugzWTrNkpS11ZH2U2aGxQDwilr78Bm
r1ddUlGld1P0E27qYaKLzXjrepl2bUgZBqtaCLYHXWlvfnp+H/weNMd+NXu//xq2tOmEKe7vCBBh
TYxyPzKtPRFop7VmvkonKpefX2P+Gf+Ed9AA4xq02XC2I1yV77b2n9kXnjsOdglUaF94K8DU7rfP
f/xHt/Dzj5/7bz/FTfn9qFVew49P0iDZaTFsU8dIrz+/yK9RW/+4B2AyJupbavqzIveni5Q2mIsy
juTeKlx9hde75nyiNnYk2ZUor/vitcw8k98emRSWDTAEzfDxa+kVEhMcJXI/4hngAKeKOwoE1nml
8uL28zv76O0oAzORMB04AuYRWqXWW6woTiz3HdQgpJJ5udTLlJke7m5s4C1Cbrr6/JK/ypfnh+nq
xhzwAc1FWvL422/1oI76qrX2VU59NNPQJBb2JTTx4NIW/m1daOops8npdRUKqM+v/fvXggJYn4cx
A2/WcP/6IgkvNLpGcSJUgYvftRtegyLW159fZG7p/vr6uAicF+kqZeO9OvpaLNMXXliW1l66m03j
P8Wtufj8Ch/dhpCGEFzDcn/7QCIdy5eGlXuPwCq7GBBQH6Tvf/HRf3wRx2TUWqayxNGzAriU1hl8
dlo9yRIHDOfD4urfuY9/XmL+FX4aV2OVkmFa+UyD1bnf1K/wHMMvHtVHL0M4Jm4yYBu09Y9ehj3U
qL3nD7wYW3IlXZ/9VOdvKXm9tl7IoQ1teYD67ovL/j6uXBRm+MW4NKq64xmDMrMeAs1gXA1Du8uK
vLnx+j7eECSE6l4W5V1atcHJ54/z93nD1aUp+C7ma9LT/fVxWmkdd5Gdz/5CkJLCO0zJuI9y/Yu3
9tG9wXh0mTFchvIxjqlwcyuoCcXbq/RSg2psDta/MUyhmbBEMk0gcTx6aeTcW2zI+PQmWamB1kkd
rEDjZ2+fP6+Pvg3HAJ1iM6nb9m83Qrp8Sya1tffkg0HjGYzd5xf4aAj9fIF5Xfnp+46lSrEKFIDI
FcIkP4c8GVpj9cXT+ui1O/a8++FZCVMdzeG6aDlhCa5SytG/DLJwOmFGxTaIinT/+Q19sHFxTYPt
j4RHw6JxjIfRSGEgPo+5rZF5cTBpwz15ZByms804WXVdapz1lpndIDyj2ZEhkbwLess6+/zX+OC5
mtwnq4huMj8dT+Ps+MpSGRUlpYZyOYq3q6mz/0Id/ctN2kcXwdyChsgWlmmbR3s0V9A6IKhI7On0
WM/j5Gj7SXj14e/fCqYgAkYlhiN1PMtKVVSBXilz7pSeNlLc20EffPGBfDBg2c3+8xpH06zfZ0Sz
pVwDutZMxC7GnT9oGgXR8kUFOqUeCMuf39YH3ySjymFnpiw+zeOhFYUaDEaSA/ZGKw6dJnb0JT6/
wgeD95crHI2tMWmYAQVXsNxiHrtKgNJsKJkSyrDtOhhCgyDBsI28ZP35lT/6MOaDA54uBdnteHZC
J+g2XZ+ZVGoBQfQxZZ/IoFz9+VU+eoKuMHCizYYmFuGjuSMxJqLbDLkPQuqI+UQytrA1d1/Jsfhi
VH90Qy5yOIdmsWkxMn+9FHZiQytKyRo5dNaq1/23EQn7F+/rg4vMOj02mQTjuoTX/noRYsEtJCa4
qprGNLa5S/weG2Dvi0/9g6cGrEHO8bomNjnjaAmEtFfXfaerPereYpkZobNErUJsSUw1+m+/INJ/
sYRwfpvv6uip6RMMDpHkWPp9eY65nkzA06L7Yq0VxofP7afLmL8+tzZTUSeCod1HgtRYGtGRcxUi
NwqJ+86Sp6Tx3NNgyCmKNnkUXda5LNMlWUEaIjVBTifital5hFFQdAtF+3YLEJPGCbHatDUFgVQL
wEV4uCCHIs/BnE18TEn76YCMxnjtvTCjqzMhHqy6EsBviJQoWCJwNqaNXUR1s5jGilJIMwbVVWHH
7c0QYaVfm+gP7lxvdrzn2Dfo+I9xfd56ZXlZRJX91EtpJFgAUBYtJq1vXmO3JDQwJVbL7f3ozSO6
Kd0PHt53CmHKpC3sGtks+mqRr8/rDl144CJD3U7orLJwy3iFIhjTir8cUk080UQNXqoBUA7smIJe
dp7U4Rp4CwaboXZHKvlmNevDjJaYiAGNRrDy5jP3MJ++TWtqb+Oh9jYOrWskOp7Tnw+FTYl8cHUq
5FnmrInGya7jcEauIDsr75p5dxcjRl2wUUOrYzcjf8ZHWdK23tLGjbwZ7bJ56kwjvAW8aN5PXuTd
G0FFATTvSgfzTNDSyEGdDXxJ0MhjhJAmTd6rKiiNIha6tIH/3WV6HUORCpCPLRJuAPZ15tCB0VFj
pY3yTkcIYFuF4c8ljsptr4tEs2gSuv6JFLqxDwbTuZQD9A36XZ1tAXxKKkkBtKz5NpxU/xGEej6t
S99xm5VladY1CXZWssVuOT3meARQW5MRBAu48sq3uHQn3mvireoB8BVl3oLeM8nt5kNlDMkp2Ju0
JqtYhU9VriKgIPiKQkIdLUvRoAtRsyRw4+ig9T5oJai8uOXIMkB3apROegOEnvxUmuSDsQ1Dzyd5
ph6KA4zbpDkXIarLm2As9DxZJq0F09QqdH1deIloEWvYlDIjm09p0WhCT34kflOF+7IGhXzhGFFf
0AabwExvSIyf0WPtGN2MJOKtgKz7UCvN9KIa1HgxFMpGy+OlL8E0dPsCmlr9mtqEj174hIjQeGFn
vrQwSyEIJfWxCHPxw3AFcUw9Pvu6pdWbzxoPrSA4oyoNc+PNJrXMs9ptTfdyiceIPArbh+0kI2LX
fDmQu2VGyl15WTVeKwZjPFscTUQIKqpOSs4z35lVLeQCfn0dG3gJog4weB0G7b6bg0RZRkZ/kYoC
GFsLCsoClHCipUW2jJIwxPnS8sJ9H2Z00bpnjgV/k6ioErsUJanJc+O3xlPd1rGy9CFsCKnVcz3a
TI1bX8uu9i9yx+vXheNwcge2/RJ4FX0wYyhf+l7mUFiSi1wMHhGQEXm75PqIXe4k7mleYqqkcoc4
I7HFxh+9dtOX/WsFceDZFT49gyDVy2fQANOKekj3TZfVuJqiKr3gF6JF1FmhvyHBul/nUTptcpi0
s1BXEN2seXBohLO1ozSVy3YiH8cfI+c5xPf6w6d4/a1tHe8H1s26XzXViAchcorksdNal5SdIN3n
FF1eqT8T49IE/oUpU7BildWd6IWg3yjj7ocX6D3qqqHbxGLIrjQX+xROC3Mdkte5BSZVMg0Ymnvw
jQF1wIT90UsJmMjxrqQ7C9/amWXhIxqTkkw8JWLtjgv2CyO1jXPiGpt1XZpAxQMp30iaGDBdOOVh
UJ7YBEbvrhsDnxAbSoiokz2s8kpvDqYTRN+o3yOVlpGGq1fF2bk3UhRLUATuSD2XT0Vi6HdlohtX
BYYsfeEBVwU+Y4eH0pumvWlLn8j4uN4kvTltnFJq37Mp8d8+Xz2/WtaOtgNOXTMlRKyeFcumVrGN
hwmWfLGHwhDF6nhUi/llkZ5/jZ9OYPhym6zH/rg3uxB3atb4Lsy9nECmOifP3BPUkJdDOiuqQsCB
d24g/lwLcdJ6nZcApRGNxx/Jyp6/3keavy5TuzlI5JCosXH4XTV16ZrAyhXRDQVH7z0bnZCsH8td
GpbWoBuz9bOmo5HeBKzKPqla/eyF85/NhOAFGZGgQROxSK+UZo73jh9PiBiG/LyHDU04mwQdlCZV
fiJDTMIuFQsCvCN1g1EcQIwNwBpyR+itiziL1rmJ3iuQQntNcP8jBhzhBnqmH+57ra/fCr1JoGiY
1dqJS0IMpknDQ9bJkmZlWfvw2iCMkNGyVFLUxoq9dHzRMhf6Z7GZTtCUvEJl34q07WHcGI1e0fsi
uUYbn5EfEbk0THnb74m+nlOuMPRitdL9eh+TMVTni8DrFC5Tu5HIhAtINUsBeRrueVliFMNIVtCW
zYjYLIf4LR/tYq838GzFGNH7MXqjfrUS1ECwG5I1wQHe2q5kgwyFot7SnB9JMStMdS1rr9JMz08s
VeqvtorCLQEt8VnfWePWtVL7tldeccIeBrSNSbMH3XB5Bg+1JKuRLF+TSvY3rdbUbhoDUgMo76zH
SY9PrImFaugQvvdadU6jsN/y0r2lIY1+U+bGj3Re8WxeyQkJK+Ksel8MjU4jz2FeIdN5raScZrZb
dgSBQ4q7gaWsNyt5XbyvtGwPDJoAk2n8KN7X4gRiqVwm72u03scoUAYaayAhpeGdxWNr7/tUALn/
+6OTweRygqKC+dvxzS3pbvlNqvZtbu3GMtiAa/5ibH60U8ewY3KIdyGLH5+ioCePhiwrtc/KCUep
DW0AxfiisS3tiyt9NNXQJ9EdyLa0OpyjkxSGw7hloSTnpGqIX1GK11w7f/8cjxGJUwAHXsojx4UR
h9xwLPg+x9EERYgTTuS7ZKHw/o3HZv/Z1nJnkPjxY/MIGWenw7pe5vZtKO1+pRdsDwTz+9+vJtrE
lBiC0xQHnOPWAJvcmNCEDPWsNpCnZZhbjgVEsiut+eJr++AobzsGnTq+OPpQx1fyLQIAtDTX93wv
9TorHWJCRvemnYYt2SommhB0JZMutH/ruhS3OcExho+PpAxDPARli2wqsyA8iMg978mgH3eIbI27
oE6pxNRBP1wFmaY9fD7CPliYHEHxnnYigBnj+KP0AsPw8JFMe5XXaXHVTw0FLFvAecjyHg5jUMf6
tNE698vh8MHAw2SgS0unCUKl+OjcCiqlTWVrjvs8qke5RT6KDjYVAZHTTfTFXX54LdfRTYcjGrW6
o6GXqz6vi7gf9+Sn1QfopgAA6K+tp6C5+Px5fjDIqdUbCg6wYzLQj0rGtscebCyRpehBeNahTWSj
vvo/XULOTd2f9hKO2w12MIYErLtnGmCdMu+/uImPPoqfbkIevRpmF8+qm3jYD9JfVAmyW1zYWZd/
8d1/9FbmxhTtI9PgYR09K7OQIV4LNaAps6uzwe3Uw9jI8aJBAX/3+TP78FLUeyRAc/6xju6on4i9
IZ5kJFvOnWWMKXSQODQaRIxpdPP5teZf+2iv51CVo7kPXZ2Um/np/vR+ONEGjpzqYa8RsQWXEhbE
WqqJEoXb9NlBjGiOFqlJlrc1qQYFfDCMX1TSfmsU0xDRFVcnpIJp+riaa7KNTiwPq7iZeaQbSam1
qKC1mAAhFT+pOM/DLz7KD6/oAOegi0G36bi/lSZ1i5W1b/f14Gpnk28phENdPZ6PuOJMDvf62+dP
+beBRp2FOqGiZ8z6w8/+9Slj/jJJXuhww2f22hmrtUzHL8r7v3008yVsIFe2aeEXmvlbP79IQcXK
Z/PaYm1i29FY+VnQJvu88e8/v5UPnp1BscNCpc4t6cczYam3iLntqqUa4uwgLl5okwnuONx6wt59
fqkPnhqqEfYHNLRQRPzWTMjLwmgjDoxJg98vGmVx4kbT393o0NLm0Rnm3HsW6rhkTA5anNGg4VQ6
6TiOYmOMdiK03L+7MZjbfkSZCHMu7NMP+vX10NaM0rGQ3T6o2yJcotH3QM4qmT9Q3u3TLz5wSYTB
r+OaO3IU6SmU213T5F9+vV6ew+bHjhTsHRP8NeHjfaqA4OdgSMn2viPNxloXdR4CJO5zRbKIbzxm
VUdocamN6wpWwzfDqVycrVbSUUkpDJUQoSShu5qQSSHE9gqng0PxBC1jbxdLku6ccm2iigGl4RjB
XpL+1F8MhNDCjIyn/r7mvH7tRnqFnBPPEQjHIpwgpk1tfNmUyEJ6ig4gsSOB5tsI3GrYGDwosQxi
nZKODfccjqNbe2eYNMAk8FmQGxnhzyq0b7IBXzhUqBSJ6Bt2crDdgzt2/cIxKX5Sc/aXPlGO97ig
fGMBcoPCKZCpJWcUawOQrV9khopXuTUVnAzdadw5qtIopHZG3yVb3c3wm5n+BOfNr01/Z/huQuId
6ohNXaMGSvy8nJZaotnnbDUrQBGmR05SLS7RFoYHsL39ouzBRAhEzWFIOqtvl4S9tm1X7xrIFKch
ojpE14a6yzSC9zrhwJIAfL8iA9tb+vpIlo+uxkunLwDDsve5QwSSijXr3z6hY7rsY3rySzLFumfh
8wOrNleAgz3fvG6JyL2lOqx2NP54flbYrEZjNNG9o2I9QHbyTutoRHJOIfSys4X20pulAlBG+Gnf
IwAOS3+8yoOy+sHE2Z67hKiHBxPLzzdLeTml2Kzz3exbMlrFY2IpPDBOzM6VoyNEL5w1HQHtiVFz
Sm48gtxuSDoLO6g0nKp7wySbUNe79LmQrWGAZ3JRPenUB4OVCAsUl8GUcTl7PuVrgz+9cG4MbdyK
pfA2crBGuQYI5ifb+r2sQGR7cmW9FxuK97oD2an6AodJfN2/1yT4wKhPuO+1ijhJqVs47zWMMh+H
u/69slGY9sS5sZogesD+8mFwUgbBA556y9hyvCsy+aZH0HjWdx4zIGrK+uy6Bc48UZQYVuLIBLKS
mvKyHXuvBHsSOsO6b43sXhHiwbKD9SXwVHvtR6772NbCuFUijw6Q66YzWK56shB6ld0wPeSLMnXG
E4PKwxIPtWeQjproB4I/O6hwY1PgHirbUw1ECDYtfBpkQ4K8Lsa+3zWJyk+MtC/3MrAQUMfosdB9
l8NVZxkeIQItxpS4rc1o1ctIbuN4HCAYwnFdgIgGhl1nTvqiFW0LIS0FT0YsZFcvzLTzEFVT88Wi
BTK+ZJfQG9TkmjC6DkkxfynqcsDHO2SnERU3agCZiUEMHLbcDb2bhPBfINNYemL6CylscRWGMkGi
TBY7SHJLIf9WYQig2Bqa8Vl3Ku0c1TREPS3zJCV4vQmuATeXZ1bLiU5TIvoWmUUbwievnQcjw3WF
BQSdyq2tdMT3NUFXS0vwkxcFuEXFsVk3nxxMrTfFoFd3emXJYEMUCLRtEI/ZViNdiESQtIQrETrZ
kz52Q7LKvXJWNLvkvSxr0epwxQChvo5RTtgfGZfuM1Fx8i2J7XrC2VzI7GQcGJ4bLbNtcO10KJ9s
UbdMBZVmk6QQgBc3GgOaGg3mO8IGg8tGZc4rdfvmxulkgSGbTGVwVlUqzTUQlugs5OzJngVwdr9M
/ckbNwS060SRSfS8YVfjMCyLdFphi3KfsJ5qPxpSCiKEyEqHC89cknL8JWOynLL2aQqEePW1eqw3
Fu4s95DVfXidMaJcTDE2kYVI60gwS1G7E81mNGoZF36797Qu7qjnhc6bTHojWsIOJNbFCrprozKC
Czd2RiTmWo0QHQRhc1JXkXsROUB9q8DMzq2pIllmrIqGcAH2AetK93AfwM1zw3XqNG2FBt6NXiqL
CFRBBm+/imiBRcvBYNViwo7ESvF5ghPSxMyoESjzkHsn0IUFVUyT0pTKqmWqE2IGQycUK31Kq2yN
HJ8YmzIb1UgYSzHsKISl2cqMWw8LXZM9x2Uu010YlMm0LVVOM6Qf+F9AELRjujI1IZ4cVUy00sz6
sS1F/WPwMUSutMZOEO7TqLk30CCi2E5KLAcetFCNvEgi4ZZUOfA59KTezuABLfTOptaDnEXqAkY+
v6JllrlBdREbJcgt4E5Y7ay+DiCH9D7uQrPSxXmZeHOldBDJHg9zAQWjdX1YpFgU7AtQ5Ai9Jyuj
QEw51Drpxqzat6Wen2M+B/fo2iMAjMoCgV9ZBet9UFf1nNMCsjkVJmmSQ1rfIyxsgLxjmF7E3uBX
NGNmvT9BwsULHadu0eZZYy8RY2KByKjCghfvMer70Xjv94Q10zrV4A26bhERmlEEULhgA1O3h78x
jku/m+CF2U65j6a2ubVkEpF57g15Db1SZP5WFE0CM7xN1o5mDdsE5B3Z7lUodtTW+WEUyPx105Dy
tXKreTYqQjhIKyZJcZLbVZZvwnTqMabGVd2tO0NjlzqU1rjLdDvHt0YCzXokCZ1ItLAgVFdPXBgP
ZeO/wecSJ7XjIHOkrDoNC2Cl5P+lpLbtvCGGktoHlt4uO5hcJYbeAhMWMcPFtKL3Oj4XLpsIvY1I
Tijd8ruMe2eva272IGUc3BtWabwI007uevjOeyhnzbZWBKnSBSuAeGftD8cocvwJTpJEGxzBKlg6
FI9fO77vgw+N8sRQkZUz8m35ZiHabxfKLeSt3VXTYeL8sR/ghMFrG0b9POl9a8VoLS8yNw/nVkoS
XVL9xV1K3IK5KOnvXNsu4Z52wZYPj2INCiIo1LeON/s6OdKmWaNnc1iaNdzC82ppYgXVM4RKZnqm
2ZilVZcHL3PLB0B57qpzwm5LL4dEhdyxs4scsBDW+y6SHCs7k3adkSR3WkYwJrZd+7wo+2LH742Q
MUUN8Ry0It/RVQ/jLbTCauVNRnxaGWn+nfoSLYECqEO10BQJTWPlmHdWVbmnZKiHb2Vc9wTdJO4F
O5X8tRkm4HjJODX0/gIChWfd3Gmr/HFuMCXPMDOwGWUkQ5huUu/c3MlaoA6Z+2fx4G8lwJ2Fb1Ve
5z+a/5r/2ltejBU5Ts27Av6f/3abp/zn+I/88jcQzf914dVL8/LLv6zfbQNX7Xf6mt8Zjn/+dPT1
85/83/6ffyWxfRHuRodIcuj4186DmzCOw/Rnu8Fff+VPr4HjkM/2Xl1WlNXUu6XgL2C084duIKvW
f7MaOH8YJn8QMwE2Bc48HKP/YTWw/9Bt16Qcar+HvYm/ZTU4AlBReaEqjSoUnwEqIihZR6c1Mpz1
DLGSuUsUCr2qN049Pbwxr9yb/N50wos8l1f5i/uo33e34CoPMZRV/JklucorNKSPRYd5Vrk7wp0O
QTmHmmT6EzamCzetzuIieEgHRwDXIAKpfIBYvC2q8Sx+rQoAhsVbN8TLEDZqfJ/epy/tvfto3he1
+Vome3Fa+tj4guYqUAu47tAyo1s9LcSCMtITIXTXgexjjDvtulLYjYa4aUk5Ausg6nJHC+muvO3O
LVA1i4r4pmuhxhMno8tEDNY2myVA2bmrRVA47SH44qT9XuXIk9HPsznV7/enelQFkdrI5tAZjV3G
aWzt1e11IjPioFaGPqxH2CsloGrPvFaZx1aUaSU2ONE1+oI55ERzQT8GJ+N+yt6ms/KGTdtd/1A/
yJnO9a00y1tgxHCNCR4KL69++nAv//wVf7aeuO+diM9+9blU8VOZrFBWWlQwlnZ9qJ9G0jitLVRB
WgifwHGIT+ABE9tgLadyyNf+NfiydtsFI4n26VZ05nlsSiTnFU7S0k3x+5MR5igUHurEsDOPWKf0
VEeNvuAT08gjiRN1R+DHko4mRrrkyqH4Rl6AOS6lBnYhxDWoCfU6NKpZtSRrEJWbnJR6o1bWyIQX
wtfY1lN4nTjWXddIGLXjqyazfKvNCHQglrR1LPqeNSZO2alwr+U6KEo/PUP39dbSYt/HZRyvpESd
MvlZR1ouoSNo3sg6Ctsr2pYYPdN8S2PIJlm7O4Fqku6lGLZ2CWshIQ8uIWxDhnEHDDx6jQlvXAOB
f7WHCDBBgq11kBYYsnRHtl12xl40WgZtz+3I/odWqRHcKQqdKSFPGwkIZ6RLxaudX3HFu3a+oRXf
Nw/DQ3lH5NCNfqZnb+GJcTrFPJ+4K04ajXejNREY8wlzu4WL13OMalFG/sFSfrQPHe0SjpW7rgao
KlkC9kul9sJasdcJ6d21b32ug3vN+Q4by16ZQd5DNx+3QZOeoz7VryPLPksVtj0Tvdlikqh3yNe1
F5FPHjIxVhtp6MXcXL7Lr6grYnl+aJ9T3zmo+7hOHnqHMKfzXBdPtMr18VR7rF/Sl/jFkgv9ADfl
0aoz94Q68K6JlLYa2/GgT8Fti4ec0OOFUHW1lG5xUt6BRbpqhPhB8IXRPFi1flVgZ+eo0tBpVmXH
GweffDc/Jt+Qh+E2eHIf3bdY1mu3b/bBbXovLqyzsoDE6kXVDSegBXF+p2ywzyGUL7J0ihbWffCk
vWlR/VDfF/R9Fw79wK6XGUlJDaZjWcNf6bWbyofX5Z6I0/w6aNEzs7Mmh+WgPbZMZpEp8Tk/do9p
hQzUM8QME282UWfkK9Ga68l99dgNr7wkhIeCCzstjfUAfc04Lc8tA5PrVG9JPTuNARuNey95Ayde
D4fmdXg1XvNnbEwAbHElgq7gPHve3JbZjca9pi/hi2u9VSTNldfaY3+fvyjDkxSCZoymg9iJzc2K
vlVHpcW8Diez28aivYDdDErVC69EmW0nkb3QTX7KYqCh8Ul7blXjRXZZ3IbX0W2kmjVs9Kp40i68
K9vZdiumuyWto2bPWykxzywVGYunk3qRaJhWfdbqh9wnHbjz/K00IGyH7XTaTaclW9FTXO2X/h3p
Rg/1XXtXclq3lpW3KQ/itD4fUWAtqL0NaxOHcbAElXw72ISh+BZOVncyCDus7JPXyYL7NREIHF20
32sQvPAUClLIgZZhpHdva9JGjGzo15zv7wi6OxABfO5cwjBnebkLn/tYy9dDmQIVwEzrtf2KbAWq
ZFSYqYTgvs5fUrgYyWnjR+sJPJ6Ffd1GngEsJS3gMAvQW3kfSbZfvHke7qlOrU97QdpASIorX4im
JNPEhZBYVCXFhfYFbt2trrGiWpfhXXo3PYiH/Gqqx0tbL57C55LveVJokMo+PueI73njDd9oPOdu
RhfJxciZaKpPSNmspm2RuMCTn/3n+nt/V8b+OtIoD6CTAka1z1HKAf19mRrNX7nbUhhQbVK1Vm9a
mt1E+tCS1EZLKVLYkfPnah3udT5vc1xddn1kUQhZBpr3PXXiU7QsU2JegHdxCXGgsGssx1Nkiofo
OsWlPzr2Nq4stqIBMXdwBpA5RQjRdok1vba3w316az56N87NfAyIFA2/53reCyT/Q92ZLMdtrV32
VSpqDgf6ZlIDZN8xezLJCYKUSPTdQY+nrwXb9Zel6yvfiqjJP7FlSyKTmQDOOfvbe+2Pko1BygZB
vHjTboF0OZVsbCC8aSPBhqLX+1claYp5WENcobwzGQqm2/ajtApzDgfDdtiey/lWXCq+j/7QU+2s
+nT03IyzegTRdtWMcR+gMlB29KqpdLxZZfDoWZtQbEqqJBXp03bfrUq8OS16SHqTzt41HQE8gaBL
koOR2cvgPbWD537bZt/V6wC9n7rHzv4yLvXLdBlNz572WEE8sx13sMBoc6pZKLhKCA4f8kfVmyfl
rMjlYuxI/D/o1SDeTV+M67NNBbTjHBAhymbdwvrwo/rLy9TvePCc6sOxitvwMK+V0ZyAvc1k75A9
R8/aIfDRuYoIhHD91VMvl1YADcZFeoouwUWdgEozRuS8D/oxtVeetYmeh6Ny8W4JGlpVLg1BRAc8
cfxexRX972Tuvat61A5FYd+0J/3kXNJ7ea/uXe8/YrXkcp3WI+WludMbyX1ar8M7Lbsv6Zu4Vuck
PdrBFZDwun8Z+TPimon0rOwatae0zUmuXb9bWPwA+jfpTbGvcXGDUXJq+2oj+uhDftjX8aw8eTfx
YgfSiinMPI3zbaXqz44Mo4UyR2ouYjijtgv7wg51V19a9L8meN3evW8hWXfnLB3wIOHkfW6I1VhZ
Ryz+op3rrRIXL/q8GrhYrIUPYMI/1Ls0UKEVtK/pqo6hfDsVv2iCDHrhatDzvUUNRiY375Gj1CTX
d5nlr6ZKr4h9WXFPr+WxOhboqf4s0Ea3OinP/bPaO8vSOwsIs7N3bdtJ0LaZMryWKvgnYeUwdRhC
HpOzCLQnz15KJ/ofzWgOMQPKoqO58jguos/sU/3wkZYAMhiv2Wf0lr05RbYOo/JMTzTj+U12Ls6i
nBpaxQw0yim7pGGyp4A326v4kCgHLilMoq/LHkn+UKwGUTxajyypg6PfEZ69ZwuQEZLfDQjmIpLt
kRB+8gxr7YH57KQCD9gX/PGe3hRWr50v0zymeNAsyzq4MtUikWxFj6blB6YBC2i3CA7wB91WBawE
R4j6y2Ry6tLDGGN6mEupsRWgtsOUkil1QNQPdfCLUryRoazSIEYzey9tGyeVP/WhPGiCetPE0YFv
Nw1Lb7qWU658XDqMLATlM+LDSCzmHx1dgaWWrXNLsRZjEh7rmCR/0VT+nC4uGGdCXVJQz9HcpvhV
UApZRRoMkAznetpbNPLBUAf1D3WtO2F+B5aly3fKStRZ7pQdCCGM6uNYzm2eUEvZT3tAGxTzjjU2
DCP0qKMK+XRNe9kFqJylX3KCB8ZuoDIim+tQYOps1WWWvFfpFJFqADaeB9cjm0oA8o5KE9yeT4Fu
Kjsz1eUlyMS56OHeJYpGcd1oLwhSgRPJgxmSEjoZ2EBuKceCc4i2HMrEyLx6mzK7Xkhj/cLW9urh
EVvBtKB6QZcWybRZsDobTqAVzzTZ2jpyfGk80D5nHPPyqdUyOK/aszw6OHWTmpoP+Um3wiVgtFMU
9TunqsJN3pVferx1+GjYbEqMh8LoK7FSSjHU1l8wbbb24Lp3kNRWUWbFc/SbbiE8alspKkvdRG0p
dwm1wq29CcGTbeU6rFfy+GlqCab7TCxIspzsgQs39ZS1b1UgaIrxoofsOEItm/WRZ80qKb32VY9F
jxpEfIG0E3/vpEjZ2E29Rd2ZZn56vvj1GUlxpkPxT2ckmwm3TsiW2iLnZ2qzneP0zKpRWY9H9Zw+
k5KGUsJAipqBd6r6VB20vVjyLHVu8mU4tw8QPGq01s/5c9/lx5bCXfg3t+yWXixj4ZFxqCFdFSHi
uFXOFLN2ZuOxfYwPO3+SBkoY9O4UPofvRVjdDOsDrFYq6d91u/0SXbaxlXaNd/qI9VdxObWnXNu9
CTXEf9dg9BBjWBjXuLdP+puPLjotRTFrUj8tTva0TEVucyyv9T14S+7Vi37B/vEls671J+9uqd8T
aD7xs/JNafDAO+mhWqTEZ9z0Obo1z31UyG7rwL5x5ZnThF9ssxmCVvkD+tw804YV2xvrS0XYC6Nw
w2aguVjF9+ASn8pwfGtTe0mkQPkK0v7k5N+yr1xNvuf7nurN1osPyI1M/DjaJPW0NDFjg+ePeitc
fZOtAx1mjG6/pywBCT8w+9yr3xigYCZq7eitrdwEmtRjp9dQLEetuHiSx+IBPpVn8bQuaEsIn6Bd
4u5otW/VePKuVSYaen/9dVwaaz3cNSXcWRAxezkVp6QBeFs24iBHDA9dbr9G45FVV2iUrHLT2zi8
dC/4h9dWcI3JBvD/krfhxXkN7tW62KbLeF7fZf5M9cLElNW0ZVUV9+Ke3O2LdlIButq3X1+x6qQ3
/OqC/ckyEelJouaxoaylnom03QTelhbkDSZEmCoP+zE+J163R32PlVd138nZCvDDy3BLOMLVb039
QhjlkJ0zDnj/8Mp+NPf9rpRgeCCKJfMPwv+TCeMvcoPSSV6KpUlZa9f4OQZwl340bAT6k3GVlRsI
sfFb96WN2QxcIhUx+hvzUTfTXqGNyt5FSTAyyAGTVjYJFpuF8oVb7unXrxHsx9+9fX95kT9Zh5hc
pC1XpLo2wvbkJOqnLQ80fRAdd/M3jQMZ+aR8DxYZcPBwdsC7xfUHO4/n4bk4hbtKjsyV/+RQgaAz
SJPn2iNM8H9y+1dPfYSBKxjSNdT0G3ubJOzmKi3G8kLZyOfprnfC7lg+l+/Ds+S2S+daPktgi+R4
7XxzHvVmbl3Hh/aYfr++sXHRz9K1W+itSZlhVO5xpBM5uqjgsy7pBcTRruiHkznz9V1CbG3eR8ah
F2nhGg30802lNwsbBUS/dNHZqznQ7oK9dszgmedPOdwjieCOUb5arkZvur0yPJUozvQo8+SNEzXr
lL44jGmnise51nxElUKIpMtZSSsagRjJNWJCrz5nz1k2dco90tv4rDqbtIt3joDvlZ+inb0rp7O1
VjrXFOC3qwd0Qo9CzVz6ZLZKCDMovjHQeRHvynN3s9Iu4lCFYGIFvKHRvmMxbKT8KqZzvr+3Dt7V
OfdhtZE1sSje+2eqrhBa9O2kr9X3FNHAmMSDSUXgzIekoCEtjBxmmQUhN2Tn6FzciZL+g1dG/dHL
9MflT0iUrDJZTiTdn0yD+N4DRYorZd053cI6BjeTfbH6FX3vNGmbJXt/bcgpOEqKWkDnd8zJqeJr
yVZtUvxBIb6M9CRQVq5RDqQfipsUOi+/vvx/Ny7+/PD462v8SSKO6z4LZKgVa6PIt6qphEvF1V7G
D0ihdvNWhl+1Yi4L+TketVW/EcWtf9Q6qkkWmx/hJJ/oj5zPuDxpAION4tvAI6d4539Yl+Ki7zN2
JGxwjXxmIWlkb/JH91F9iH6LF9BJvjFY3UQLBSGkFmLll9XLsA/QvIZ/sGBpP0J3fv8okNsV0qEq
PkFZV398EsUpTUDMJZV10YmXYG9dverS1rASnWTRVfVISWBLMTYj6Fnx0bqfzQgoAofP0UrTmwBG
DFtyOjPQBJCuQC0ck5XUvCbTyaLaSXvJY4K7ENO54582JMaPTrV/fek/yc1qnVMXlXfaWu/YVUzJ
zcJaJoO6CXcQfOjXWnSDtqrO1DMjELQvVeMs9Oyjdt7qa/oWv/Uf5ivlBMYZMD4dC7O4n4rvFQqE
3dY2T01NEKzZDGfj2j9gErv0ZYHd9OuNCeSVilhl5R2jp9Z6GEDVdHrDzuEpuYgnvemO6l5s6aQA
7d4Hr1qSvP/66vzbj40biNSkYgNGdn6yfxFU6rHahHTf6d7SeQSv1aUWsqvTodrf66M4ZtcSZYlx
AAc2is5WCRJuTBhsTPt3/HCbpDCPZqFXdJwtakDXeSkx21vBA6Fd4MMqwl0sgq9fv2r1R8PfH5/Y
X1/1Twty0zlVrmS+vs4A6NGjxHES9ZPyyFfLXClmc8ObKdMM39FsNdgVnqF9tCuIYNERoc+Kc30X
nD2ju3RTTvk/3Anq36zJvJ0yGByMjwb//vFOCLpQEnVuy2uPkyYszLf803wdc7obaVz7yD/jT+w5
C4/RCSdVjTKfaJ5c/bPEVo6zbHpOjnRRkNnIlzqMRl9RaGB3Xq2cB9ev38a/G1b88Ep/ehtZS7UW
D4q+Ttrqk1/A6stew15eVsh/4q3+DI+tHviuxPnzPqrGPzy+f0pf//ExTm/S5GBnTPcvu5fCoU4I
mMtaBUgnbuXF2FccwyuO4yVKdWFsukYs4FvjD/zOk/4fTiL23+zrnL9+/582JlwdTe0lQl+bkVeu
Y99Zs0Wm2+ijPtZX7YXWu1c1u9AWhvw3lw/5mR3qPbjqHMkNjhH5Ybo5UqRX6sFdLCMHcQXYvC7v
+d0b+n6errmDrg3KZP+iwbIvbXVvfJSfEmVR6nvVHrR4Jo/bkJJj86ljPjF9tcFDvhMl5y77NdHk
7zZS6bCukE015NOE5ET+Xk2aKiFYgGpYGhBbk0l17ZBfsU3ki+kkQpjOdK2T+aQ/pci1NKnd5Um/
/fUl9DdvIUEZCwwPMYSJV/PT6uYFfVdaIdUd4mHY70resM4yVXHFpNZ6yLZ47is+UerqT/pBzNUO
dTsvMkY/sZesikaf9ZecVGtYoH8Iyum8fbKjU+/b3uSs4e3HCemiPNFczvhlZl6n5U+8t0NwitKa
8ks3seliW1j5zkql97YlPZ4zurd7RZr55/jAIPyi4eETyrBRU9meKUN4UeL4WiDytnfxKb365luO
/AuieJXMhmo3mWXiI+0Mk1JsgalEOJ7QysjIw6QnF+x1gjcTkXlAbM7O6svwwudy107jpEZr/3D8
+H0X8+MOAnegY9DsQa8EUaGfblOoWpz5R6Gth9RZNVk8z26NKm2Zc8jqLIgoBE2hi4X6sfBWap/u
Ez34KgjuTdLzM6mpYW7fAUCjqoi3TM3NOc8dXKfNTIjiOnylVkWFYE8L2YYAdDAf8/7dJ1COyXcT
C1l1g0bfY0qcJ7ayiI3hkyMfqlFffhnDmx8UyQYTTD0rdSjMdCF6/jyvpHkTMNIZQujW9HzOzFA7
43O4mv1D3XjrJPmicHynGf0mD/elnbBSNirjSuMQe8GyzKI3CxC7TUI3lV96v293TKk3pfNnOOpP
28OfE9s/4IH/ZZ346T//1987KX6wXvxnlozVZ/70nn5W/w1MGQreHnZw/96UsQ7Tf0+D/OMv/2HP
sJzfcI9ju5xyQfZf+7wt4zcAajgwAJPACiGn8j//x5993pr2m2qAJSAAyZb+T2uGJv+mWWTFMNcr
7CKn5eAn6uOvKJC/52z+712Du4MvwZlYJmQMjY6qsB+XYc+KLPJRAxU+TGJgmiY+lFiVBqB6nuZp
deyTXJ1RBrTQquxBbqXqnzSSZI96bLsvLw2aeRZkyc4UtrhTcCftmppKH85FXsDOpsyWPf3excLU
Aj3FXIYjEUzHGF9Co/WCgxbQ0wTciDzjJirr5KDoCYDkrtX0bNHoUvxHL/2/5Sn9tCWiKkNTcaP8
HvkEHib/vJFDUVM9jwzLCoZqtTD0yPwGZIA+2jEMhs+4tjB79E78aqiZ+BSxw5kyCArpXClK/Rq1
aJqLBFvrYgjhGtBpVVCJKiSmfo0jU3cZmdi2AWcHne8GfsTRXZh1thly096GbCEKtxKd8U8ZQlOZ
luC/foqKprGoGBYcKj5CAnU/foqDVOO7iX1KVL24mfm9Ue51s7UZlJX5K4Vi3itelWbn5El2MPwq
fANPIHjeQBDc0Cii09GtpQ0N6J1oH/x58aUGlnXtRC9OUlwwacOIF69FhCO5GYcewhEph1ijESir
A5yKlZ+uALZIxy7yvTWth/rcaPR8G/RBuQcggonTCDy6YP02eA3DAFR/1OoUeXpdTAmVYUQrrQuq
o20P8rOpteb3oZV5FlO2/qGmMOrNuA5XMgfU5ZixsKhZ3T9zIPE2bVDox3is7L1U19kam66kkY+e
cN1ObS+00RnXodehe3agDC6pUqMldClhyxph+xZA8mhxVwA4hoaazlvW8B1E1Hjd68W4Acbf1O7v
LZOVjw5cc8qeC9VscD4kmQ4eO+9eh0iKKUdQtR4kiGowDDLbjRwPxVfAqBtWZ6mdRwALN9s3lO+j
L4XPeRnqr/xl66gT5T8CB2xxI6TKWs+jbokHcLhAtzNhsdBXUtpVT2HFkDlnrCrBqe/S+An6EyZx
giXhKtBb3I0aEJqeWqvLwOc1l9UxXxmDEn9LPcm45aUsULKtQjtqWYtdVZLpzm0DLKBp5Uzei4Jf
jqIOVnJQ9bvMx0+jmjllEVnCqNgYKoHwYWtLbwq0u4Y+gHnOx+TUdIayHfAanuSyKNpVr/jDWmFg
s2sqBVzZkJPybGP1oQW4LhJ8Oo1b8OBYBkGgFXPTHEKqUC2VPqgQZ8GIN5rkhYL2W/q+tcBIxdjL
0iir1UmOBK7q2SZM9Cp1Xpui6r4MduHZPEhk5hpC1ftt5zn50bA7RjGDrp+NuPJXDXCBa9YWXrfu
Qy+BhWOOzgxus0YZcI704GLld55KPw6ltaWOWTjL1ZA2Lz4Idi5hSxNFwXu7GOTcOFYFAbu5VRV6
PZNlUVNEwqMPXa6ue/I8hGZoR/btD2I2dAolfYtxWZPh8JSNjkO6qNNyndaZvCLuIQdzYSbl2qYj
rcNpQEMjbMawXVY1iQjXVqC9mUosQKHKprOVuCG2vG4qhnJsuMxzoITYridL+sKq2hHqv0p9oCP1
G8fhToxbB8W8SvItgGz9ZKSWmHEObTZZnze9S2WbcsA2gjJa5/Uh8lP1JaApsFiJKkBKa0Llq9Sd
+tQnnfEtBJ9yHKXRf6aIqr6qvAoQ7yArLjxNJDbysh4eTcXpbJdbHBaapDVrQTXVIWSJ4QYkBi1c
FiTjRHgr2BZekT7VjPTopu4s8SEXkcfcvywpjVOsBy5ZYxlSKNm5lm/bi8hW1Y2QCr9zg8hsb75j
V4NbVIa2yLp0vI2tRquz2etXoB7miT55oAVtJzfMzsfoJZdFskkHWxazgobEOaNR4+ClebZ21MpY
VLZa4GHuo4o2KkpqzLZz1nIIf0ht7WGZxYFJP7UqaMlMSwmYd5rSbdsLs3NN0ycj6Cu8eYMVGivE
W4U+l0HVtpZZxLtYGuxNbdviZCWSRMmOUqeLQYnGU+hL8isrXnS1R9D57aD6u2BUGNZR8maevUbu
7omX079tR6RFSSzUH3UuG4+0lukwp157zlbYXAeVzaAiU2jxbStrpxYkGVxgNMmCGkdx9BSJC0pT
QSWludofBjrPtxCurPMQaj68eNoOlcDq6FzXx9KtFG3AwZH77aos+ng5pfAeeUVzbR5pybKOgaGT
GJBSIElRs+8ygmq2RhqnamUGIEGqzYEdiHXuDBITAJyGEySD8hOh8BxrQng8Ta37m2CgIEItiL/P
Fb3AsSEcvPOZn37rWBAYb8iCJRmqOuCKejGaMRYnnKyuGVnFRxQZ5qY2aRGJHIsQC5f2kehejZ4x
BEG4kNve0agc9Yxx6ZVt92aXSn+TvdjY1g61DVlUd5uipg80rCUEGd02tokoyS6YZPeGumluY2py
Bui6SMw0pbgbtWmXbmhq6fcqk1L6xpz0ooNVPUdhnCmz2ungOzWZlF9MqVVvo5VUu863AnAtcsLw
1g877SkrMz7JIIGlhPpiZi9RGqdLj7d3GcpdstaG1kloaTTMEIq00+41K+gfraJmM88qxFYNs5Rb
AXdY3yYeR3872mVKx5OoNKkrlWQL3H7pGKsyEfGmLcZupbLOrAySRevGQm5gcqVGCz3Sm2vKg5gO
Oyx6axwZ/b5XBrE0+B3qBRLblSLeWR7L9vTOSOT1vC7AlMeEhIFbw5VStlq59oUXPvvJNPK2Q+KQ
G4xmdGVDTJNW0ZhaTwrO+6XU0CRCbleZe4ZKF3xJ1G4IcDjKDdJO2Cfy85CmNNY0ql4dKOHM976u
FuciA5ivJX5Ia0SQBUw9WaJ9vpM63IjiU4Zs1XRy0x2ZN9dwlO25Lw35NShamdKrLpxMnDWE1VUq
e/WVqZ5xk2WV/uuOQ7Uef3jVOB98U193ZauyJjQg2w5lTnlFFcnVgcBe/sKxrqBbQoU5RdBUWmT2
YL0oRt8wRZcqii7G7gCxxt6Q9CaLQ4Z0spFSB9HGKbSWyhBiXZgDY+7R8ndJkBWPvmQBHgp/3IVJ
IWHFjCWxsgOZCt2kEPprA0jgOet95nhyBWRZkile6atgbyYeobUA62jjJekik6qOxgEfinVzSyB0
uYL99SGMCvOS5BSxzsQITS/jQTPnrzfhPB2N8ALDBnqaT6T1jcSi5eIJjA8tncRUPtJ0/TmgTC6K
ghWQ7EVwHQeT9Vi1jG0chh0T9Mbe1xrcsLxmponDWZ7Z5jASliRl4w661knc50l3Kfu+3/UmeSHc
geKLnvt8mZGOmcV+3awSOw8OhhJT1xDIpHhMScTX0k/HRVvU0aNsB6ZdfhtmlBNzC7u1HGpYCJ2M
TetQbJn2NCstyrVjnWcimTmplqwDqwzfJWNM6YAdkgJHpgafTs10lexujHISSpFpunmS47ojDRRN
4biCJEvURLshC7HR6SOFbxTlkdWrWa8lMrhr3Ou+m8mlPLOmukZq1AqcVV3ZISlo5ZMD2/EYD0O9
bXiRR56l8iIxxmELwsaZBSZ7TqYb7a2I7OyEZJMeglglAdO11txupXER9kbQz9QQpFHoRfVaVrt0
H+RFxbZKwEqUlIgjUSlNgrk0elnGBN/un2vT8CI3kmT7Kpl+uM0hc9712qt3MJvoSEeJYehmVtqz
QkqDphjbeEl5grHHIJJbduE4N0AoMo4AzVU2FfA8yIwO7q7Yx1RGaCt1PO9al2l6qqUIL7SWOmuM
uFT0WMFzKRvGUm/r5IpeZKx0DKt7mMr4AwKhMFprsxK51ok+/nLI/lOO+KuBHPLtPxx4fjq2kvYZ
i86uKZGuHJpFqDKEDRW6LSzHzZjgf4FVRY1qy1yEtZ+DGZTBpd7gPuJ7uXBr3ForGb1oDCLaEeGW
FDCsuylRQ9JHYcDgjcvKzw/S1KfFvVEOHIJa2m03CD4HsjfRuio8PkGJmHJMMVmTOulqlPvMrUxt
rXY9RifrkUlDQJuTQDfq8Ul+K2u5wGZXVjPDsvtZbHvsNEpaWhyaJ7e2E0jLPKy65eAYGD0hmc6t
vBsP9MMNqz6orEs/aulbr4TBd5FNVbs+S8ZQKvRyE1mr+HiyQ60XM0ptm42vqEQRlCIcXvSxh8fW
hOU6MHvSd0K3tqZfOt9jycTtFAQoAEKCf5cCE8S3UKnh3VIM7x4GcfaQ20LMzbCmcS0Jl6OA0I+B
vXtorJKbQWWSX02LuK8mB2cI7aPGoJ9m7Shf54GszFn8gU8Jo1+EDeYHo+9XVNvVM4eWbcVNNXNY
eUnGqHH0wuLejnn+2VGo+5TFXbUtbRbiSnZeVM54J80qdcXF9RxuOJ0wHbDZWrJvY2xnLSjZHkZ3
SCNQgfRQz0wuvweWuH7L5gRT3lS0pJRHAcj2obKhWwwNweIyjdSPhGfdRhsqayZ5o4wZ21PsI5gu
5GjVo16tJDi7HzuhXk2l5RSiURdKFTcteiwT8XigXr3bMbxPD6bU5WsxWjdSottUCa2Kw0owjq43
bd1FFGb3sEq176XIUFiVfhDumNjNEqCgNVNEEG5wC5cfUkqlUEJccx7Yjfxo/ZL61umg4BhtTsfR
0K1jKW0P1kjQUpdaY6UN/c3P1G7ucRAgUFwiFeOcYgEPqnskU15lhEp6IyAMQs123nKDMUbKpmrT
qDbFzbqVHkMSclBWbWCkZluDbAyZd1tUrqdJPOLadVpsOcGnFar+Pai7CYNK8m0TM5IzvNY/FLVM
Z04+Ot8NOkDvfav4nPYU1sAaHWltk8++YU7qZRdlotrFKRlfDU/zOZNlpCQzn5w3umiK71IRHSs6
4uZK4xfLhnLUp1GjQyxWtQYJQhOrQuOnhHUxvJgql3AoO8nd+ONcl+aXUu2NpYw+dU+tKLlhlYl2
XceKpDkQvka9nGpOEp/KrLTEAWXJz03tQHAEwrkkTLzKxzRY9JBn74o9OE9BlG3zmtwbiZF2XCiD
Uj/KvsadGET+kxHExpF3ndatSGn2jT/AQEiagNBI3h0ELFe34DCvkiWfYTFi5Olk1BXldLxbCRbR
1Mi+Jb8/JIqBxr0wzt9SNn22YW00idpg0Us2tv34NBo557fS9gn1IvrqvbWUKiy0CSDSHosRDy9l
r2nVqo/lTYHTcwa79xv0QbbhOSnimAc6mKT8ok6H8d8fyv+/ReL/RvIvLR2sK6i/f8kH/qepv1/m
Bf+zSCDUM5sh/C/U53cxvGfMsj9/zylOqbA//86forOFtEzzDdg5uCVE7/hqf2QCLZ2WITJ5MkB2
yF+//87/EZ3l3yYFEYaLrKLn8B78l/SsWr8BzpYnMo4yUfmM/xflGefJv6iWgJ80Rjaw7QHjWdrP
Zgjs/WocB9mKKNa96FEwumYt0xN2y0O21YmXFKtOjAJG5bZuI6bVY5YuUzn+yPW4e7KCmvuf+Znx
UPO6vPfqfoS1XcUJQXW7emsKW9qbEDZtNaqBEbMgeLm5SDloOo2y4rBNAoQdHr5P/ybDd1yg75qz
0MnrE8/X5qlK49mYMxzrK2MlhJLNe/ZsyZCoc7OwkPganpu50kUQSrV2Vo643msZkbcPcmXZJZij
zFEMPAWwFleOlS663sb4I2lPVfMpOf30WKApsGpAXVgBJhbVJGpv9sOwjCVdpXeyxYlsGiMjZ7N6
l61mwcST1aYSl6bu5G2RU5Dc5gNwSXOkAMF8SHz1l1pg50nb5NRZSnZEpc5Ba2tkrmKn39owjCpi
PtOKnYp7Vai3pImSuV3Xt84i6lOWozxvrAalWMcGJ8yTR+StLI9eOfqu1etH1cQFpNF+Xb+3whdu
xQZ3ZtX5Ns4tygfLaulksbXka3zpg0f+vKsAyTKml0PO5AUadIiY0gTxS4qsMpckXZvr8B/KfisR
n1ix37CB2i+6llxV2G8zh4Ac6IF5qjnF0iksjN5W9lBUbxMl6r7pWsUVAxkEwV7K9QvFdD2V9z1+
MX3HofK0Q6wGbTHrdI1doIcUNcQnQ5hALa1+KUx851L4NrSTd7HFzO0cFaMg2CaaTw/r3JzvjYCC
nzbqKfGrlA5Pti99SyVYiwY++EEelrVRL8vYoU/aU25Uw/KDfwhNeckJSW0kHT+a3fCblj63ZGrp
qpAjvCE7TGvZe5CYW3W2zRGIZkP0R46ukXSORWOs1IZnNmQd0x453IQzEXbDzlLDo++YKkl9+1br
8atpYHzIArEL9eh75akRBcXiu/4lxCELisGl5Jjl3JIXg1B2BeKVq9VML6GyavQAQ/nQna1i18fI
Kt/bMAQe4kye2HHbZN3MU8I1/6HPZNsqFw5efXxK9VfGJ9fx9nN8HTLVpZE5mlcSY20vZrUsSGWO
YfkkaSgdldmsBuJcgSbh75f1k+YTeyQD6tKxMu/LJKDjmkm9p3/r6oStOgQflyPMorDVrVA47Uo0
ts69Wl/iqaWsspVvoLGxZI/3LjROik/4SPazo90YARZhG4GT26lN3jpOfdvAInYoy9xwIDNOkVbb
M10yzw6raWvYX4kXHhKfBI5DsWjCs2RZjgr8WU5eriW7YFvSPQMgjR+s+NK7proT6ftkgFzdIW2h
tEXhSeLsvco5fSLUNt1TJZEmhufgLa2GHVokmptmSGLhTUjeMGy12aAwKEZWQdKWi6uPMZd446GT
KcJtm/eiyfOT1yGFov5um2GYgs7yUkq88+C1RLKCwdwFWTfNWZpVGZbqgegkbPQucJZtFNx1rvqT
sJtL5cneXtTY1LMhr5dVi+opMSlhhx3tmrxZN2XWrplcVrtWqOwyDYgeDLXKbanRQlqE9S1m6zrz
ulcvibwXYl/nQSmxHScvqTHWy1CRhjmAaxNAlEz9J6beoq03XiyimeOY8qHDZ3noDfXTz08tt8Uy
1CEg2YXFZjR/rijdUlXMF7j3de6PRF6oNfN0BuzFqmXeT64xJdKtN09tajX7lB9lb48F+6mBvG1n
Cyz9NpDCHjFvqbUcw4zG1l3DL5qt6Xjc47kNPDltdzZPMVzaqnP83+Sd2Y7jxrqlX+Vc9R0NksER
fSdRs1JK5VRZeUNkTZzJ4BBkkE/fn2zvfeyN7gNsoNENdN+kq+AqO1OiIv5hrW9pyzx13fwclok6
9fVjMKT+FlF5elLdhK8MLD3XRgwpIxX4WaBzWEwf07hod5N8TNx704cfZZUkIa9RBfgj4f4oUjyr
amECZ6fleGz6Ua0cuCbrwf1mO+VLptJ3j9JsB77XX6e1/dxe1NQ2a2kaAH9c531SxVOcOJgu+qBb
DQ6EDhP9bW59F2Z46iRJzkmK3gJEEtgHA7373EyIk321YkT3beAuoCHxV/ayPNsA3wcXHb/l52qt
Yp+XqOD8jy/4TDKWrPG3Igfn4rDrIfA7+JV7H/2Avc4uaw2KyNw2Qkgo4sRTBeCLOOUkXieXXGnt
vNlu2e4UgKZolopZM7RDNclfXa5+jUOdI5OQTcpMJqu+Mo58rjOcmbm7rFmslpvewrFXz+rG0dRv
mHXx+rq/3MqZIs9M3vVsPePU6LBqua+Jz0aa4/iZG4/OJxnW80UQacbCOtKAZ7dAppkpmSZWo/fa
s5cNjjYEtSVpB1W+rRqXw42kXrP54hrWp5QebmnXIVJ0qTfLGTD6Y60MWNnjDjQiz/80L7u5bZ97
6zSl1dkf353MgWBerfqxtDdJaxcbv3Y5ogf/l5OUREhQ5xMm2t4S0eCIKKBMpvXyVNow540EpBsn
2MwPPX7wOW6jBTAzdyLvh1HqcKenYdmxjOny8Y2p63e6gRt0VNzvbllEpUcgcif61chSdY1vkwF3
GfIu87An0o6JP+6+DMbW8vRni4SUYWCHeLaH3zLK8dqybdxydrJ1MOp3TjR7G1j+nT3XrUn/ynf0
ifreeN+XKgNx3ewtIxR1uB7zjuWVVX1zCbyv63id+fOJ9vXWCthyTTrssvRn3N1NFO18zHJu/oGd
wK5zmqsx3aOVTYk9q2fCofRwZjCNb55+OrPwv9sV/XkmglPcYEW6bwxYd9c0oX0TAULHJBAul2Q0
joXn3nILkQxxNxDt7hFLts72YtTgC2T6NQ8HPtb6Zsa9ey7jJSr50A8JDtqsHldYN26OlN/ivFGR
wQ4rosNeQzi6MWCJtyKekXOzA3QaTJnGuUHBsVP5ojew4+63QXHqvVpc7V4/il6mW79h/UOGxyF1
fzpBXqzbWnfrEDPdts77l04FBfD6gGSAAD+ODPLjIhJGfao5WIaZgkcX/YOZDbcBF8l6rAxrHzfC
3Ro+VvjRf071M4rXmmkQBoRwNJ79cEREVHY/DJDLax0ET33wXquKZQLCMNKp4195uIAJazZumP7s
gJ1uZeUeEse9xk7hv/n5p6F0sUl1TaJ2QqKwj2d5Huavi81HN/XPYMjHZ2nmeg8ShP6UCVo+8u+D
otzrQiVrzIV6H/f1s1exQIoniqN71aBZja/DGhXifcmdpR0euDAiqeLotOQjiyl4dWTM6E2aexhn
6TZOy6d8Dl7L8mZ62lr7cUY5ef8C0pCR20TgSOJ9myY+sJWqs2jmXjFqcB9zLbfiPc3KzVj+TElV
ODWBtKFHBf1DG0vyvRkwNyE/kB7rbYq1/9S306Z2C3kQhHzsa285MwFMIodFWjQ2ZvNgK4e09uSN
Ejk9JHW5H5Zt7doNqoL5hT5bnN3U/WWG1bwedHYpC0CWDTEGUVIl0aRCdVTCSXd2kWLcXUr5wuYC
evtD2BNirIOXdCbhanbnKCtaJuZe+TWbyu4UJNz/ZUr6usydbDd4HqkDrRs/DmYR+blRkhyMMK92
lN5rqs0TcQxkv9fdciB1Ot5q/Kf4ZOQtc25m96OLjeYECaM8j/cveb2NfavfTllaHuYksY6s/N8r
EUAFFFZ5UpYg79lhOA1q8qtZptnXPjNvxKdNUb+wRzdjDJIJllw+pvly82luVqmRLswS4fTNobVr
reLRrulEGmSXfIIQo9fLkBGQY7Lg5jhfSxFW+7TgvPebKsorPVwm1tr30Q1ukcIn2AbQNsVoWpxj
0lPWxGhN29EpxVMfOV/a0n8v8UO/tKnC/GWstavT45hgW2Gb1FIcsXewyHa5JJa8MHO8KW3j/q5s
ihvD/EYg3PTIHihZmYNpPDS+D9kPJ7dWo7leKlwdEyvI02KDR/LUqN9CrV+6tN47+PlezNLMWIOy
aZxym9lbn3IXjPaWCzeNqim0L0ohSyCJ7WNpwscaa8qjm6tle98EMWpDwTH2VQT81Iw6yyUoIG9z
nmL3B9xAFkQ2Z0szyQeyF6ooazp6QndJNkitHtPAa3eNLb1Nmib+eixAZDlTID4mOJ+2caDUJAgh
T7krpWFvFIDaE1sV6gDe5P1UAhqDy7ERfpNsh4GStHB/f/zkvikyQFtTXL5sFpmwbe/d9nufLPyJ
sHujE0FVwyN2UD3sqkVjF7PxfTauM704Gug61imKG5PMlSysw/sIMNyx7PzQPfu6wmqCByilQeTX
KDxHM7xYWPGtoHa3ftffjMS7dj0kgry81kZyLOUSnsM2FQ/2gvDKAWXlz6F4Cu9fMmQbImt+wIeO
o84PsBcT0LFKgpQ31+U1KMVwTqxTXt7JXxlr/LggpNYd8+rL6CbbWoYnc3TtUziTWmR3Q7LXxKuv
OM4xWg/sIX1yMW9JYtL6e8j07eDG+quJx/mRJaMH/GJx2AX5M7VzQBaTlZzbrPk0pQoekF08DOYo
noeyqtdZIrzdyLOxq1tLHJLCgj5aGM8cU+YnGOujI+iTSAmLN4uNNDMpnXzv9vFHV3DAER42XHBo
jlevW7ahZo5R9Z75tfWNd6pZ/0ef1xujcDgdSu3tJJDSrVdwGWiXiXoW0lHLduk2KsnrtaxK+6hj
tlilM1Urkz3VaTLGZjNm0v4I6fOkxtIZNu69TV/AczbpfZlkGLdGES/S6V1sld5L5S36qQ1ea+sY
qlBf4HfNlyabCuQrRnuZplvAdv4jNzKmkZgReQOYy5fTLUkd+dOd62PI6/SeegmoGqIEOfFJtfIp
MICAZdswa+QDmz0fHzQ0Tlgd8gG/J/WNFTd77gnzklJneqK9FaNjHKTG+jn3wTZ0SHf3Y7OKhiKx
+AB1b6k0EFCJ72blmkeubA8+RgOYN0yqJyY7J8Kpcq6eJYisarE3xYTOYRrn7JFPFKLoUYw7xqX+
zqxmJxo4hV58x89ZLgfme97Jn+REzd/t1NzPDezeLqeFHY380sRMSsh9GzeGB2Q1tzLgfMbAmBpx
J+RKECRcC3If8y2tShs/kZn4vM9sIBNPRRmKAl6wOGUb5CHHnhqxF7L6opKuu8ygZZ9qo31q9M1d
RPpLKB21P8uxADPR1/i6G11yN9+Vd8XQX6HcsosZ5rNyoObVVW9dZYDd3LCT9go3sVjNS15ug3D+
arvpJVnqfBdrliNm7241x9jZu0ccjewrjKpLXlU7YLsLCgSDtbUTLF52+ZQma2FDjxhbklrQN7TX
MvaBI9XZLxzfVH3TG/tVWmCXbf9chvu5dLPNVIClopJHe0BEpxLJbi4ga/pDcW5rEayZZ9wr82fG
BunTcl+yeACFOqtBjFAYYschDHShizm0y+yMIq2Ahy3zbdeyFUlIOCGmADSA3UweWxtJdJjtyEip
xqIWqJFLh8ll0EzjqGTOpV2Um7DnPAwISkKKu0RODY6LuKti32dGylapOskqfcv80iPDrdy74G+v
8JepowP/PNhA8zBnVGjaS2vLOqdA6WmwisbNh3TvsUu7/GwK77GfDfk4MWZbT0so9mqy55XZZBWU
3TTD/MgIAQmqvEwAjoYqR/a12OHG7RQRb7POd20MVNSehfFaDOYrYOgJ6YgYNtLtEEEU87APqjDd
D1T2q4Qh5gm2mGYMECkgE8jqACe4XhFGhqooFmexbpDW7lTp9FHLDGE99VZwQVlqM8kZcCW30mXq
g0KKg6Y7GXPcbfIebIwl8wOBncG5brNIxm7JRY+ZdIB3GDPH3FUqG16NXh3aRL8vcZy/tXXBLKdS
7qFz+jBC8ar3rWPsmj5fNkFuMA3svW0+4wkPqrim/lg33ZIcQOk3mwYhhY3yrBAWPMYTzfNwCdu2
vqty6+OCsfepb782MwaFKfPqjTQd4/T7l+7+qwWU6M6fxm4nvlqTWzwQVdgyUG0mbiEeBDZmzym2
RpUwNwn86sECoLiqbQaKAuxFFCwugybJdzMOqbXmsVArE2/m1q7bkAVLc1BBWDM+yXMcIrT4pe8N
+06TtsaW7jizEuebHMOjyM0fRugheFTmlwqoNj8ZpNpiCZ7LMTtCvrSuCjUUUoBlHeiAmRU8fly5
3vDolMNE/UYGGh8ekuGc7wGI6EdpMCGsQ67eubearbL85sJafY2T2fHVCUzoOnCt8hwP4RdYEphG
7GTXIW1dd2YvzlLZJ2d2sxOCpQFVHm8gq34R2X6fn515KDbJNg8G88cwgQCWcjjNYFY3cMqJTppn
7JW2/YAU/VvMcCViPZtFbikOJSIcZD6jf8rhmwO0UrASUNFQHPcfaLDGrV84HtrgCQ6uVe+aWkdF
a1goUmcM8S0t14SLg4gCnpowb9H8ArFANkdaWJJuPQQWjgN5Lamn7syOfvgSSl6ZhdTHvo33sDT8
Xd2nQZRa7VYgdFq5EoezY87mRlTMsMPE/LAS+W3Jx8MS1uKJPJtwg2yAit0/ounV27bkxGr6jnFU
OHxbMOSDwKzVOZxrPqXIIc9V8Cw1eqW7MNry4us9Au7ohDRi6V3YUDhtx4ClpTwBdH0eU3rkbuhB
HCOOPXLu9zS1FjxjHJvblblqu9ajy2juJIrxKQxqZu6I8yZfjdeUJ513DBB5xzxn8rPHFG9U5MFx
QQul3DOUgEkztWVjPe1Q7X3Akise5iEcnn8ksY9ARVTimKVYSU24f4lXL1s7ib2zFLtwKX8leVZd
5xGOHlhkWMyhq1/ExJnRTM1z600vjPPq57kJj75t6q0MjTFi3WuuK1s++zDr1jBMqTRyaCtKa8YD
lbY/aCA2bpz+gPerzkNY+DdpWU5kjTbqxPtv57S5p8QFWKk1lpUxwUEWy3T5SoJjqCfxkNy/5crb
ZWGRvv7+xUZjb4M4G5dbkuM+siYponmicAbmS9JXMi+RZ6jhLEs17QpGGyudgPzXFpFo3ihB6A60
4zwiG9YB+JB8VVyqmKwI27wYS1lcxb2Q/v1XA2o4p2uSvZ97l8Is+pM3l4gKvAXA1AIqckbz0LIQ
efa+WSlyDy4W9UiJvga1WEaxcIIvpUyQ9/pNTRRWwx6HZSvTRpKkyv7MnLTf1VP7shjGfJxDRBVL
a15jpBdb707F88RrtTzNbHYuAFcMpI1Fz5S74o2hYN7WVpNGbrHEhzKI+3Wuqm4r/G0fTFTHU8aN
Z82ngTQBiqbmOteNwfHrnX0/CB+TEaFHbNr7RnXNkcmQBav23qh5H7nyJIFCwTcLdd3VzBsAcdPJ
H3E/pEp2l2HsgpVyQKK4qCt2PDByk1r+i8hjTqzZxtjvN+bamDNvmwhDbhy9HHSRjytjgr2+1NbH
0KTZuZ6n86Ic/5y01Zclq1MKEX8P/u7nbNTJzZliwr36ZB2CZT5WYDffQ6CNbCycod0jvX8WzAhP
v3+ZUmBMQ1Fam0wGp3usW5SkxY+hmqvzIqYr0kzjS94U27leul95Jo9Qb6Fs+K/Ms8dL2gzunoHu
fLCKYDWSLbChLOVIcZz8oAyIy+1cXEONkMFhwXexZXmSTuvsXc24kITvgDbgPUjC7ETSZ74KZN2e
nJTyifZiM7i86A1ZaUypBAR5hMZey0FgYi/c587gMNCp9Nok4c9FM33SCKM3DEeKtWo5rsnZY3/l
9pREHk8QAJabmsv4uqj83XLz9OwS84etgUtO4VizZkAOmpLtEtfjgWDzwEde5Cv3wbE/8MxMO78w
X+Jsdp5KjycJZ4tHvCHMwRnMMS5fgzGO1n15cIb8wM/M/TN2p1ok/SofSgsKm0dTg+zC5M+vxkrP
T56Zx9uEVVzLrGst3GHaoL19M5zKQHzsFBv2Rkk02FO2YeROmkmOIKELl097BtAnuSTr9tLW0A78
5i2g+O+msrl62o9XoujfKosqwEkcNLC2QYSls1QoW0dqEFixgTKezKb2Dq20jBMICFRo7BRJMj8I
VXJV2ywPQmTPnhEUR89UigCKHmxKALEss4t5y8F9MRMTJL7yUCPh6VtSnbw2E6VfkMWMaEaU0XOd
PnSW/RgEXrknWNm5s+riAzGqG3YC20IxpTbCBjhIa6ybZrQO5AU/99KcIn53z1Cd73kUrLFIq6up
u4OdMaXEAbeEhtrDzEkgGnsruINzEH57fw6usnKML+McjNHc2fbFcLVDdFDi7Widyu04hD/CfmsU
ZfLSWTISTitvynOMZ1oLvWb2zS6g3fg2zzQJqxNHBePNplNWZFNJRjnOhigdCIldCSzDTM8IE9H3
SiVo0Jz5KXKQMlc/JumeZWGOL36+zMxXq4yrO5A7v0+hrjnhqanvgZxYeACG2/4WUP24bUCjosuc
5Kkva7TMnMs3XzecrBXK4IXN0K5IgaUW7bLwzMZcOjlMuDiY95Xpfv+r8OJPSeC/WBL/5bf/fzoU
Tcu+hy79VzKRdfpZ/8iSzy79m1Lkn3/zT7GI99vv7mTHJ8EHg2KAh+xPsYj3G1HztomRRPzpRfxP
rQgjYQQhrhMIARgBAsF/2hSBUN+JzyIILc+0/i2bovg7fMLHpkiqkAmrmu8Cu+K/5v2oFGSJWeUz
2AIGvyMTFEnVxT1cszWEPsf2xwMQPZmFdQyW2EC/zgBQ3EeBAzPB7j4cHO9jwpR5Ycrc0L4PENnk
zmvbGLLtYJcoM/qi2GRoK2847UhR7qcGGwjiB1k/azkz+9QakCFzv50mRnusJMg3CMVX0feY1sSr
Ngq1qwvL+8M//r9bWvX/nv+WKdh/+WgfP6tK/cd/+6zkf/+P02efokf82zP+x9//5wNO3UPgoWXh
Ag2ATvzzARe/IWviGcY/yT9+f/T/8YS7v1kiRDwRBJYbYs9Fw/SPJ9z+zfY928K6S6Qz8irr35FD
OeLvaijDthzfwcH0OwfuL3AqiKmJpdDF7jpb21tsLNZb66T3+oVAH+kUrHYcPCkfQenOYAPGIt0y
jEMYoMf4gImp3bLFcS8eI42IhZK5qXVuYlxs6DODmMFVbgfQ2Fxb623o6xxTu88V3paSeQ57xRas
8QGkIoVCY7PkuftE7H7yd8vkMb9xLetsKbsAFWwYKJTJdBA9C9Yy8NUxRF5zqBf6CEJ0q02FAOVY
ZQyFZZNZX8O7fQWtKJlLznx3tWQFvMqAGmRX3E0vANJJtJ6S1lpDQiu+T9oTl6wOsMqYeF1WdjVg
OERwab8Md1eNbiDS8aGOMdswG4H3s/T6Wsiq3vl8wnfzXag69cUF4Wj5btQDVG2fBff8u4+H8bl6
yckuRXvSDsRkOfbJ5WN94fhKDzhrxY6FXbaz7hahgpTFF1XAxTj1SR9zGPxuKtKFZLJglfZwqTtH
rThNFGjkKT65d0+SwxKZHYDdMkPAsZTfvUvh3cXU5HVBhM5YfY8H5iFoxOz3md3qGwtRZuB+WeGx
KEM1rIMxwXqtZB0n29QPCnMlZYbQzQsGzG4GwHH9MLixY0Qe3p3HjgiMilHQ4LyNNotknICWe5sa
ksKWQOtX2xnDtW8b3YnnF7gw4YBQeUVHsDei0j3dk30TPsDkKMmU/TRKS1+MEpLvhtQHcTPKukIb
H7Yyea36GTh1TzlgrBdWDhaL0AQDV4qBAy1tmz66NuZFS3YYXxr6SiQcvkGtRdUh13YeuKd2Ct2T
w3/Nfuxys/lUuVYIGiyaU5yz3vxSJwIstLuYLPsk0raBkpBMETQTq74KXfZ/5JhB/uJpSDeoY+wn
3+vjz9BUVEBqcN3TUmVuHnkVpe7ZaCcQb/4w9asllCCl1CJJKFOe9bDMcqBCi7PvmrStjdm1aOQg
noFYYBnJHHQEeB2v4OXExg40Q/Yzhrf/KeaiePNHKQIcbrn900kFH7A0cZs26nQKtkx7gO1W2KHb
+Vs11oGIiPlgnRbAxruvJ10HBTdZT1ubqBbn0ZPGVERqCpbkUxVp/1zrAS2HkOi/VwPeVnuT88gw
u/Kz7tdESjwYwMwy7y6dpIvapL6rCMyYMd5McAmPZhg+jd446jUVP1yyIdZIq1Q9PHWhixHCCqR+
00aefKZtoz7wJyFtwoh5u1PqN2U3hidCh5ofpexZMosltcXdpcKLTmyadQIkXgUrMPDBzgmx+tJS
hEpuytwRN1eq+qE02hrypjAypPSuFj9YbQQ/s5AgJNirbKWQimTdo5fb6pzj+0auRyzctHKs2fkw
ulloYsk757KwUdo05LJc/cJSkY1y5YNh4LgHNMpCHibPzhoGsY9zGwL6iD4pUB0uTksncARjoMMY
LHG5Mf0nsAgASzS02I58uhl0RGlfn2SZs2Mu27jttqD27PIwBsl8GQXhauvOMFtINB0m301cDuYn
wr7krepUyNNgBheczzcICMV69FvS+7Tjbltskjmjm7r+EkyDjzCQRBullPPdlQZTTFBMm6UNQOI3
7vIisoTRSY9eVSAx3duZgTZh7NtIJjGhVNhhNywys4c0VPHeS7TzVeQlssOidMcdtjERCZyu11kZ
5Sk1Mv0wLjAHioC1A9kKy0aEOMHBr8MKspVxad0peG7n2D87ioWKC0LwKtScPCc5f/KupgwhzOYh
Gyrkevs6bcEcjj4MYA8RbujE1XWRi9hM2IuxHpEXhMeEWLaoHQz3IWy7wI2E3YqvMyxdsmmMoT1O
erhpB6epE4+4Nu9JXHw+lCNeuKb1g7XYzoeZTc3rYsp+5YdwsRCleuaXueyq8tzpibcg1036q8xd
S+zYltVXN8MFR4ATTMdVIRNkD8sMArQbpjWDcv3g2iVjiLC2jG0NLMHCozH5t0oL/1x2bIm8vmAf
0y3GU1xqYlk1kviLDq3pOqRjf+u9LP6RdZBZ4ipMXmMamK3VYsa6R591P01XZOnF9sfl08T6e1Cq
dS9DsSBXM4vGXdc5DVMn+wQcU4yOtFf1pe+H8YsNmWjb2pP5qDOZfCVJjikQkpVDPrGRN5Fw7NpC
yIvJriRcJfyVZ3KY60saDHpTVxbeOpN/t3J7kTw77ZChUXMaZq1tMB3mMCVYUeG+9tfQgItPm88b
MKbQTq7kHVsMF1SWM0J0McR2njh0cUfB3AXJdDQDJgRjRQ8bGqbagSueDp5sq++ITrJDZiXFuZIG
nV2Vyu2w4ELsGbUckwTBdTxxufZpBpvpPuYGPmg8ujHzSSOI/Zc+D8fHFDHPfqlmSDdo2E/NQ2B4
FzxB9YF1mrPRSw92nOGbfyZvPvnDJvZ/rGy+/4/+ysP583/8fzMm6E4wwdANu0R4/OKPhOH/tUPg
/Pnjs/hb2/c//Q/8USAHkGVs+jVm2aEjaPXo5v7sAO3fCGGnxg1Ch1/cK+d/1Mc+QUEBpWtAgXxv
D//SAdq/kX9MdWzSGgrXdfx/pz7GffB3duIfBbILf+9eOP+lQGYx0hRWMaT7cvIrNiBeSHhLXYor
xGsWCS2wCTZF+BYffaMOdjN/+jqbzFuJV82+Y4UftxD952HNpjDU6w73LtoQq+rPZi+rH5K4RYR1
BCvumQqRNJTymfxpUvt9qWQOz7AwSUzx8yowGfMuTdauIM8Z3CpoeXY5J0+OPFFkRDJ2Ve1wJDYu
qlvbFUdEeCh2YKftl65UP3yCUMsNi5jkVBST+XNOM/jdohydyzSXdQ/7TuQnI1vyYVtJB083zh0q
5lTfKVz9UvfeWknCAI4oOr0nzmyYwakrioPGyL1fSk1hkJoGoS5l04IzSLhV9RrxW3IN60mefTcp
2GUvjJaIlkBYJRwMaVHFUh/RNPSbJ11njMLcXIzfc9fQxzCvnCPVqXqVCYrEFtv1cyVi88VxuvZm
+HXyCGAF7bpNlB5NA6Rk9B27ER/khk5iDvf+5OS/5sYl6TCN5TYFSNhuR9Xhz01slX43VWmBuIyH
0oZE7qGYrYppOUkCKH/VQchkEalH5DaYfVfZxFpgFRhG+90uevO9ShRlRQPNxQLHEi5vFUmBr5Jo
s/t6tCtu/PjZrZvG9utkZBborMzqDnPdF+Bkk3F6TWd6f9DeGmgWkqmVN/nmawAdYl6FHhPhDSXm
8D7HqfeUW1O7kxX5VQECk61eWozNZtI/lmmQdSuyPvMZV4RlvOWiGNjkpR2D404OO8+u6k3FXnIG
m2YyqvUICv4a4jr5mjaLDeFfErqbiRTqmhLxFyJR9Qs7S/SOPVZeC38rgYl+jAKlkZ1HEcPNDMu0
LmZnNVjUxRdikMR1hpwRr4f5noTIIBDgd+YhiDphOtckwVE7kiZCsqDYEhjr/0T1obx1TO+IhaTK
iTjyWpvprxGCz6D27OQHqJ0Gk97U70HH6/qKqxXzXA/AA5fKVFbT3g9cFi6GCLntTJPkbxpUxXfL
JUHYcRnYjAKp8dM8kqFAh1L1Iv6FOd2fjx3y2J+T7uUFiD6b0CAnY/Wh7cIGCZkyA0zJqa9fMRrQ
E0wzi/Ge7utnSa6m3qVpNn5RISs3Sl6UXWtfsivcp2DJjb3rpcnFMrKm2IxKhR9QiivrnDdaf4a5
ET47OnYPpLWSiZtm6UNeI0haijumwTbbyCoR7Y9U4KyVCtIfNOpqdOiLRYHhTyfSNAEzdGO2qokG
XkMx+p6Z1a2u2seU6Sc4GdfbNKFuLlnQzg+BbSWbYJo/+WFQCs7MjH5g4iYbxzTLqJUZmn5s2JFj
siVAd8G9bpWPorblEX9Sb1CajQ+NGNOPxLeHXVO5XydFWCNEGGycFbE1RTmOMAN6eOxhO66HHmRy
N0IEqrK7T4aIHOhwBflFhnOUBqoFNu7yTK/hRRCGbCrv5prIvNi01fS1EB0LulQ62JDlsJpxUe5s
6YDuWB6GcsLBWTToaNiI0mT0ANB18TPBzn5Oi26X3j+jfp+htJltOjoDUVcQe6sp0P25KiCgi86o
omLxHoXIedq94WpnxLr2cUgXXLvkzgSN2xBRlYKAsAo7YvIhVzhNp0PltXon4YVtJppe1iUTwkcR
Q2NaUF81NmbIVTArc5NU7i/GKa+dwLRcTPo89s6VawWjBChmQSvpASgjgfZxytRZ1MPOqMefOpeQ
yQp/pSi15Bzc/Nk/wYpKkJbI9y5Mf6SGffG8ZT0HaEc0mHNwCkcgDy80R5wODnqf/B0ZxTZ2CRDG
/xRsqcPe8bg9jAE7BJcP0BDomwWRspnl3hpOOp5Yx2f7zhabggTSiN4iZF/IoUd/07YcrsGwdpX/
1Lbh+4T9FRnmB7OJfcrHcVVk3ZsI0gc6sQ2azfvHfRUbRx+9FpzroC72SZJFnfUUe2/S40fTwQ5S
CbRGYW2XxPthFQ+Z10auS1iCvIcZ8MJOYRvVk3HEtQdTeOIhHQPuV8c6uQ3qanRjBou3fd8hyyvS
8GODoeXAT+76aL1MI7neGzdkYqizT7lX3NL+Us2nhLxwo7OxCOwYGlyLkEQdREz0Qh92fB/CIiNY
d1r2T1zRN9KCn7qp3QvRVrs5vJvZpkxHpd+dmlaNqzjFp2El1Qo3DcsgEj6rvHi5Axu0+wHZwl3L
jv3I6NAwTTYrGHOwrKvvcDF6kp8PwgWK+8ofd2HV+BuFMWddDXETcZGUp8DtAJWhZY8EOXiQEpoJ
wzzZpXGP0CALYkFe8Fx+92BWkCfGljXApLOO2xzLnGMrpKNlEmVe0hx80/jBuTPuXQMRnDHSavHu
faurad7ZWm0Q86HnLyYp3/scFBpL1xCAxuD06tMezPnBrAbjQYGQQVdM2OlqNq38o5ed/rYsTfrk
BMzpXF6bY9nHCIGcuv0yhjYkBEPE4yFpVP3eYEra+OKuH5xK9Two7vh1OIwLrnhm3aycreSEq53s
iwVN+0eeOeapzMMOFTZIvi91WuUvVrHk/ACBCx+mKBrhr0a7H1wk/AubWKdjfh7xwKTd3mewVK07
8Ba0RF77XckWiIdvqek9L2azPgjTwnjHlfE/2DuT3jiSLUv/lUKt2xM+D4tqoMNjZjDIoIIUyY2D
FEWfZzeffn1/FlJXU8xsCW/RDRTQb5F4OYiMwdzs2r3nfGfOuaOPHtHeUY7wnPDt4TsOo/I1swwb
U5uAFCao/ZyF2zftVw183iMhqIOHdGdK34aA90k30WnusI9x32mGSXmcoV6JNbz5aqOhEdu1iZak
SMyMLqbvb0Wzn1djZQIEnbjzFLgAlAsL5C7UIne6T3J1ctaNStD8TVVXzXWWFhZE6STDttek5I8N
RXYNKL59GqMweq/1vLomgLm8EzOij8Sm0xrqGts4xm53k9RBgmYlZJEFk1ZVPv2aeGsS8xMuFbhF
wlcTnbYE5sXaXKK/T+tt4pbxevTQTw5VbczLhtfFVLqjgfXFrES1ic0sXI9lw+8k6/tBL2mDqJWB
+rdBvI3nzP4+sb29G2OhYXudSQ9MXKMN117pEdKjJsN93pjAk0uzR2lpIlfjgthbw0bomoUoUNXJ
HRja3F2iOqTWCSqrZGw8YqHx1dyNdzOdF9PXyE8+Ga2tf3WTIaCUwD0Kawui0G1My+q5oFdIOpeJ
oRPPDSg+wL4IDGehvnup26IeTedVgaUJOZEebesiCjapENMzbDDrzgsbbt2sJaa8phM8xmGfzP5Q
hBPgZ3veTXONE8k0zfQWIoe1plkcvESlUtwxYG2a5RAnbP2hykOjGX18RzZNVC5N8D3f6RFhkzJd
TfbrRiBLi3jqjZsGAclNZ/bVkz1SPvuhnlbXM1/ElYgE5Ccz64sbADH6qcW71y0gwvRfbIsmipln
7t3gonbAXaTxpWpxe6tmGTQ42uSEDkW0qEPG+cQOUsJdlUM3nVDpxhuG3PMBO1b0qEFIKBdohsUz
8CmDK4uIDgWpCt80gK/qihaT+r1Pk2SD/NA71XrbfhtRwN/anT2CKWm5C6QEgHO+pBoUvqm/Dm0r
/uKVdrSe9Lm5ny3dec5nOpZ+CbTt3sbWBLdhyMPvQVRHN4ACjUMiKsIBiAJC+8cRyxrsQPF1pRBP
vTmxkfQ1qBnT6NEzqUH4lFeTyQNbVbQh7Uh5VvI67mmJi/JYeSRSRNj8bpCbl8sqjXXguFbLjh1b
9pF25fTqYT0tF65l5Bav3qIhg/SkO3vTQFZT0lJVI9HDNrTgc55OLgqgtTNZw8Ns2vbaodX44um2
R5kzQqETgD0eoFo4d0HT0ZqgHxVuvFAfDhr9CuwVcdCc4sZA0QGnkfKcuQvNEb0cAaVVImriPQ4M
QYwkOBHIkpMXToxU3FFZdbTOzqkixJc0nAFdERZChROi5tpDa6UAi/oes+jkwZiKQ6AcPFy0l/Ay
eUzk3VmdDV/ote35wTQ0T0MHWGPZ9R7NSZWM7n1s6zjprI5JRKsVHgYiPe5eQgpgnauFq93hDgKQ
1LqYNzAKVuNN6LI7mWZU3w2aZz4DLBnudCNuWU1WdDBTozQl7cTNwE/JNjIFE41ZB1K/oM6h05yn
Qg9f6E3SgNYuzWgUrjSmB9mjdi7t6vTSumbZ08Ym57rrrynXqJOSCXcIZeCM4rJoGV3NMP/mRZS6
8TtAMizOU9gH9zQ/9ddGNs97/li3HZsYj2xDTgx7fj2VuNKTpFqhwM2ukbRGh7bzpnulthvrEMje
fQHUsb0CgKVeGyUd9IV0I6wo8pkq2JfGP/ezO/UyDeCSQZO6uUwJxh8TAzk8ILmtn4FY8YYWc1+X
a+ZwUrmFUztc13IIYVzmEUkfZjCEouleyHGFASRWQHGUUwz1MtFgSeh+IMccCIthX15mH9NlDtJc
ZiLZZT7ihphID0gecJpyklJtahSiD8FlptK4NaL6LNbvUrpdJAPGWobeNxsJvZr14aYuQHrh5Uqr
lylsMOHbIth7aeOtMwBeaG8jYKaAVFhSXIsY+ZQN/z3VW3TbXmZCwWU+pCWxcu4VCUCzIki6S52m
ib7pDH5aycr7hk6bUdNsaiHSswGXHhJu7yrhhrbSzM59M+ehPqjoe/2R2O8X4krFAcCNggNSsv8K
SQEMi87cs12pj9WFEQhuatNcwIHTBSLoNtN47fU1VySHKnRMUnFngzvH8RdO15hwESFhUYg3JUDd
o6PO2Uq7YAsdEDRXoWQZhpJqOHKT3Kgx/7oUXYuYMm2e+ZaDl/GCRIyy2Fx7Ak5i2JbOKbzAE5NR
AbOWmU7L/h7cTlGnPcWOIHdJkheLxggrnzj65paWB54cyWgcJa0RswHAzlEyHMtU1b/WcHwAO9oV
Lec6F9S5kvyoQsTjuxsmGAaaZEO6qZhXluRFgq2QSTgSIplqM+StISeLDPUk5iLNvC5ZpMvsgqAM
jTnbxZJLaXep+F7i6l1T+9i3tgRYchwZRNdb07nE57kabPiZ0Kns/lxf+JfsiPpOx8GH6U6Lgydb
S9zHhILl2fXCmEf+AtXMCjU/FpK0iU3Lvu25TIGtdd0pXhg2TCtL8jm5ATN01WcMz0iGkpuGAcu0
tNRc4YoqnF2AsAdJogR+GmERPkQSAuopofXNVqfutrsgQiUsFF8+1winR0ZF8VMbK2Uwta+VPoDS
c1QVfT9MILEjGQycYuhUJ8tOul1W4KvCtQGqVEJLKZq0pTGb8xWAWnMVELPADIBL4TXC9/E4l3wy
i4aTJ+KyrHu3sQp7LEC8ce4igUJwEpWO2yUabFgMSUVUoj5el6UCeCfNBgFcryYJZ2GbfXJbmvq7
4zSMwPEEhd7SwdW9nczReUiFKQegqVvcZaM5PNgcj93SNWon22BftZ4Jt538/9bMblYFBdC5ss1J
JEEuB3QsZo+6qZvaEnBYQQj6/1eUTv+FMDsSeo7Y6Hdd7LSNXt6G79+rX9QdP/7cT3WHgUgJzZ+l
a7qp6oaUIv1sXmt/OTTLbVtHjuToyAL/s3ut6X+ZKr1rDyg7Sg7LhUDzU93h/kXIEER0D30D6qd/
jXVzkSd95HPbpoVGygbWzu/HXfAJVxcLSxu5C+CEJnl8HTtxe2UJjUjR2fGNUhg7ylJlH9d4lqzA
5R4agtaqIMz6dW7iaJUCz7ni/s2dg7D02SZ6AVmepjfMDzlalh6622tNkLD94YP+B9KeKRk8v75y
23QcKgzEXYDrVT7Wj833PIDgZqmVsnRBQQdhdiqHlzYQKpZO56uCLgAVsO6uCjUC0GvlCCNrFXX0
RGcj6IP6au6sXaCZ0ZXj0LHI3WCvjjkMtqkqd00jNkHtphu7irwVhtEQDC7eC/iDIbIqpN6leGJ/
KBeF70y9dQ9iqFh1hnWt4IpYaFWHpaG0k5UdNvHBEjfJPEzPcaGaJEPbpy6q8r0eKuHh95/J35j5
tiknhxKCRG3HNyoHFR8GEkzPKQwcZoRZZTHr5rZ3wLx8Q5LXsOwiZLXEThRTGt9PhFXcKIlJQ4X0
OE/4tS3JLpHqfQnN4MmMPPU4R2TFd/PEJ+qRb4oBfo/TvVhbEjNnohlo61UVjO0jDNOKqIjswYzx
N5t9tv3927qEkHz6qpnvAJ9B6KfbjvVpztI7nqgJ0GQcaZyrgWseumGx5ARzd7PVZVctwtVeVWmL
YXc+NKIM6GMJd/+Hl4HA69OKc6RAi5gy4rGQJDJs+vjpAqxKh06FsU+05zejLHloPEzYYQpRl4tx
aMUP6ThYO2Q226EIzn0EjqEV2XWZwdn+/YsxPr8Yh5kXozBkYR5fOpOuX1+ME1g2YGY6c1EorvWm
MO6H8miWWEMHwjquR2+AJDnMu64ewI8Lpb3q3+axDW5GkQxwIWgmTK507mPqPoYlIwQct8NWn70A
Dbn6EEXNsLMM52lWSmXdVPX3wHSjrTZkQGi7ub3JJtU3bc68ODHurWlYecxPllMypn8IIPynt+qZ
JopNz9L5nyMlmB9W9aTUMfosjbcKy2RhR1F3I3rdr4cgPzaViWHNea20Vttktv5qRmRdG8eK8IdD
kiDvrlRM66FXrp0CoXKmpeGe0Ri2M6IklhguirvUxDxfyeHAhTxTttw7bOz4uyrJsNCUzitEc3Vf
E2zIFTQ/aiFUphgpTuCo5Zfff6+fZolYOW20fjy9KvNJ5LOXbe/Dm+2bcURoVXrLKk/TA9PFhnIY
UVvbOHcm3AE25HadBva5D05Z5tKkRBmmKrnha90coxRxnbWd5W85zVbfAqPmW3af00apn/UGfOvv
X67GcfjLM8HL1RzLNDiPEBt6SA1/+W7yGOFIE2YMAeH7rCg8tQOMsqpSF9wsm31Y9O7GLjuUDKET
AABEKJhGPcZQq7guOG5uDQTny0FVCCTrum0fbEUfi/UfXqV8FR83EPkqXYSNhsX5q8Gu+vVVippA
AebWSNO0uluWtfmKZJy+SS5sciFoXBjOXm3KA1y3Yi8aVrYF2udff2Qdl7hcXXXIydC4/f/6KhQT
7aCdhCgelc69wkvZwrQlmHU03GkVJyjSwbIMBx0xzzIld2IopmA/V9i/Jn1SH7jeqtJvEaSTeNSd
BH/Pstb7co8x4aWzqCnHwSMYoLfw0VjeruJB31B+G3slIEMc5dFXs4RXUgaALtL6Ketrz6fRP688
R8n+cDx/yga7rGMXvSoQPcoU1bI/Hc+QKcI0ayRvOhneNQPNfSY6GuQlzByMcBpSLUfb990XuMzq
HUrNdttNWKgvSc6kgcBQot/8+3Xwt5AV9knLckzTRqWAREGVq/nDwzVocek5UWHy8RJlna8u+yaT
n+tZG3s/GdoYlGgdrMzINO8wckv6yCpSDk3ZB1cYU1m7IoB60rb7xumNr0XY0nJ0FlR444GdFmVo
T79I73pxNxv1H16+pn9exq5ucalkV5U5O5yHv7582Mo0NemsrNj+at/0VEJtSFGYPKz1SW0Hez1X
plVXqwZqcnfcRl3rrMeYflMByPkPn+Xfnin2DhtZMjp7yg1TyqE/fpaNGVjlpHcKrWq1287q28Sc
85BlYmt5wXDlpaK6AWBrM/Rk+E/CT7i1y4KOptky/28N5UErS20bkzORwUgCMkTiw8BljBTeeBvm
RsK1xfjxEf4/E9581N389/9CNxndNmRV9X++ydyKN/ENDE8zfbzI/PxjP1U4yMpR2XAvUenHGqbB
0/PzImP9xRGACYKvUu6w8t/8lOFoWDRMneOBS4ztubo8z35eZDT1Lxe1O8YNnkVoE+jL/4W8KLn2
P27xNg+Fa7IcOYSofi9Bdx8ebasC8SbQQK8YBT0Fo6CNMkC8CgU42wFMQFqLcR16zqEqjG8fPqnb
H7/kI/T7swXk86/+tNXpieakqUo17JncEUKYABCr5m2VBq9Drbl/2AUM+eM+vlN5gGgGfgFL5WHX
P0cqJUGf2J1ZQCtU8nQ5VDAlNZSnwONoJYXXDd2ExQhbEF929aiGHG8qXmwFANiSp9Nd0fYjoVxJ
fLB91rK3xaMm6EIpj3TaYV0+xHN8DfZ56pxrKxl9nGwWcwJkGuUDRO2DMSu39UBWXGFvY9jFGo3W
P+0t6q+KKk4PiXl1wQhzWuM8MD/tdHqTt47d1+Yqx7hmJt4m7XMd1Hwqbk2GoouyU5pFOIf3tSbs
hdLNlj8wG1+2DljxqHq0UYnsBuVoEGuyoa9X+GxXN/pYq8t4EIwFUr9SM5J+ngP+aNTvkZ+rEsf6
qpjFgdbkhsDwV9vok0WRBOeuRrEfdbshhAKty7jlxAWcHVrR1lJdZ5+j/90VZjiB9653/OMcwlJE
b7F0ycRxs3ObZdBUSXEYlfeSwxbiE2zGEKKCtUiwKgdOJ7EIG9NKsJdOGyXMtm2KN5miqhf5sujJ
bc+JRSzNfXBLEeNbmlgz0vWTWt2UoX5jtVuzfmu1A8IIQpTGxXM/RNaVFrbb0spIhA0tdUuUEOcu
ONSekLGdVqW7GODJJlH7JdxlYOmtnS0tl09pLIwHk67phinDbnBr/cZO1VNr9g/JBGaATv7dFBXa
ms36Te9n90iYWkQ8UrMtEB9/meG30c1e8VRkO5Hn6O41prRhkz3zEdqrLCPYPi8QiUF/FM33HDb5
MsUPiNvQwWbu6RkjaG3nmPeqk4brxiE8kjnaxlICb9+7Ni5PuLwL103nBfG34zEmOiFUPfJWy2Bt
o/1euBEKgiGPu+Uww0BXTYQowgsOYRGXNxBTK7Wgysb9sU/JudkVtv08poG3wuWYLi1m1UDDzRPa
7RJLwiS2XnpkxsT0Rbuy45hxLQNxGqBxuCQDBbPzMH1R3bZdWwITKFdEVmJPXpGrV4dC8DJVJBrk
YWkQm5Jw6ZKJusiQsq/jOHlzx5npCfPupUpkGgi9R8wvJah0Ys32pq2dAJnftDo34ALC3RTtS0aS
mZGvYzfaRx0JsCEImkF7bFKIGGCemsCYN3l2DybEwxsfxNshDwiqzdv6GkvdahTl2clY67/fCk15
B/64ObkWJjg2REJp6Gg5UpD5sSrwwlKrq24C1JB6B70Iuz12Xjqll//74y+KCaFAE8901sWh6E2f
lu1wLNwQqOYo96ZUsXYGovpYHw8DdM6VXZjjTs7I0A2m5NwVirevXEyvGAWu+MCMresYUJal3j4o
rhBpQ3k0suKKlfkSFZ11nenZoUoeYv1Ja6HhMpNoyb5w38pAiCtMe+0xdhD6tLUQ182ADoYU4EzO
xNu1WQY3lw/p/xch56n6/h///vKWx8UyBsgZf+s+VhOyUuSS+GFFScHyT0a4TN78j3//H8XbS/5S
/Bu+0H87xt/K15fm33Ztxt+2//iTflQmnvGXZ6mqZyNBNmi2/m99sEfNQpVIV4xpK40j2Sb5X5WJ
8Rf/hHOGQ5TeEvXJf1Ym1CxEMVKuECRBFCM/91+pTPRP9YGLxxRXpkoFRgeLLpGspD+UJi2hGnZJ
INfGzZSHTBu2tCNfi8pNIaIxCEKNVyzqmDQ/p49egawFZn9DpbXX5bQ1eEj0HAaG8HxhI10hFcOf
4hJpvHWaSR30OzPF20TJ7E76SpujK+bY0R9qjs83D/kW8CeqnsUjTef5sxXQwGuq0jnhLSABJcvJ
2zld9CoRmGFUG/RknBFrRfxqt2IZ5YseKTA4B5IhPiyGf6i0Pt8qf74OGg06n6gDoP3Xj1JPtcod
zIxZrdC/GM24NWYubpUGGkNJdmUS+AS068AwFAQxVgCqEjsIHYplZhq3Xt1uf/96Pu12l5dDG07V
kDjYKsD6X19Oa8Y6c05wsw3JCgtcmmcRWce4/tO26n2qbn/+Ipr1DAWopS8WzQ9LyJ6Dtpumst6Y
cfqq1U+1latMjAZ1yTreeZ1Yerq103uuehEQcUZSvHWoHj5Onbcqpwqpe4KBVUod41ZL7S3Mhaxl
IFXHFrwNG8TVZNkL63FO1m03H+2OSLnJenTdyleKDKFm4Cor05tA0tjPsOmYVE2sBLUJGX0P86JN
rIEexjtzUwoL986SHkcj1TAsqXwXZgCDELPFsS1Vl1gR8Uh5ibKKzJmhNk+Gro2g37IN9K7XbsBm
6BEdPFgdmiznPkqSL3FV20gX6RWpykw7sn+Uy43gTtCGXXey87WXK2e1ad0laH8DCezJDXAFghk5
hYXiLkzwXotafk26k7fo6RhWfNV7qwJrZPJDcpZQC0yDkV7kV3pJKQdjo6DwZbD73uYAgJyJhPXq
MZvDs8LshscgPSizfbRE8u4psGglnKKLX3+/xjR5kf5wpPLdX9qBKk517l4crL8uMmdGbBDGdbVB
gbyRnOyK/aITfKq1y4c88y6ZNRwDHd2HGWHSiSZsfYZCceUE59+/GHmT+/Ri8FnYNvMMLm1/b8Xn
ledUrecmm4YkkSzACamBEPTpmT/ohrIf3EHZkrB3beAIXIRGix64MnaMZRK49AJ3oAuCrxWq4idW
e4XuCNHuTPvV7HC5SfZx1CrfsyhcQ+5/JdfybMFkWhiaTk56N2zCbHwt6WhvDJvvED8xNx0CYyI9
9QtBpTCb1g5sLfBtrBELhD1/+DJkzMbn928zdCOhUcXN8bcWjCo8s5+cCJx5YWbcDZqTNbGH5xkM
GlsAxY5SNBq9dxfkw37mEaLVAQejIfXOzjrfob4PCWexki+5o6zcMlfBm/ItVqO7c+p0l+4HGtQi
IzEpQGB22emFOa5L6+AgpFxYGh9H23jnKb1z9fx1cN0zupad4xlHrlXnFEgyRKg/lHXap/sYa5AZ
If0eLv4ypvhzs6fDBag2PW97UKjQTIRBC1qdKf3LZq03OhJH5Kt+RwKdGvGcKSbhB79feZ9uvT9e
galDZWdOydDj084v9DwYhNdkGwgqld8L6OteTBv/97/lH5a3zWaDqV7lTbKn//qsFVmV8+BkvE+J
9DZ00EUPRMJH0Ln6aRw2OIj/sKJ47f+wpLB462AvHIJP5MT5Y3nQJ73Th8mUbths3rtEXytlcZXi
YVxYXfeIDWPEreGd9dE5eiGm6cv6ZvK5pShwOHRo6cY0+A3vTKOt9z0Ql3CfFySsbbIsfs9DbWeg
y8Gq0QKO5lqCtvTiO36NldTP5/hVoAZeMWQ6Z118K+Dp1Pn4wCxROnwX9PFezH6m/Ij5YxxNxwle
XPE+xNWuxzfLkue3TnW9ysz5oW/EqR3hwOudNCnam6KK3pEFxj4d8TeCrr46ITlJtQDaW4gdL6f2
kxx5uKwl2JkfK0DhpdpLMRb7tTluXcN5YzB5g4yePYCBI/l9QM2NtDqlHXIZNwGHR+HkWsVVZLPh
YI5XF0r1ElibqfHiZWeQTaESu7aodW2HksdbtCoFVIGLfYH0mgIhQ9XWpwgxAOJ66rNw32wUQcuo
xz45KecC8iAw+pbdJkIUGFgGiGdUjYNOJLCrWHvk199wM47+71ej/vetnyqUvZN2m4217jIZ+3Ds
J1kc5WglYUy2Bmc1gtxlaaiPXL/IEqHgSNh6QAXaaMGkBT5R72w9PQDAp2GCRJIdcYMB8j2Wx6QW
ZJuUsfgiCYS2CI5yc0Qo6/2pROPN/sOCNplz0NXTTHp+n6qiMm8cJ0r6DGRw9l7X2bvNF6IONGp4
NyhJU2Q+QTl/I998Y7dUKiF9bf6DUWNpbj0FE4mT886UOHytFWdF2NjGaznDizA451b2jque+/66
HGVIWsmD0jqUFzj0F6PyYl10O+Pk+YgENyCiIQB1lrIydPxSWrMuI6vwmxD/TC1Y0G72pdSYnVzK
FKNwz4pNEIhqO0fRivd5mM/WxEuka+SS9hqf0I41Lvu8hEVbzTaS+z3pzwQWtAV9kZqpO3nyaXKj
Zs9lGvgqNn6aNcgkyql5rJX2OKT1XRmD6mpLfj/GvYLYuLOCQpFeO18iX9ilyoNQxylePTKqX9ou
icoTeH7yE1yXbDPjFEIJRIbkSbMI4XjWsqvuwmKyl2QGcJ/wkBXiA9qS3f2s6+3D2PH4w5ZJFrj2
X+VTj5fuBERmXGgeFU9jvcOuec1VppyletNOLGrtbggeAuZUHHR3QQXXFGCgt1A9In0bXAcJfxid
0eU7CeH+KuO8zsr4vacIbnV6J6VMknH3KIijBYHPHBry+Aq8igOvLw99lb1eXgFUrQOoAmztz91Q
IAJDD93y9vvMO8sC93LGKjBaaf+SzOC+dG6y9tqSEFCnfVQ0nMLXFG6PWsEDWeDs8bU78ieHI3Lb
HcGg+6/VyGdtKiS9VgxzF9h4tqnJGmij6mttiwo3U8g1qil2vcOtK3SexV0x8kE2ukPUwcDHpbqQ
tIZiZdRIsDE0VL5FnDhcNldj+drx1OzgVIKfDzQKgvCsRv1ysNRTE7vXXYH2rXGy16RFF5Bnr/Ib
Rk/4PpkGrmbrCm51LV9ilvNxIihbhF131+gpAugQY6FagEnPDmVl7cyEfah3KZUsLFC9TK8weZQh
zS/LAbtR+zY59gZ0CMdG4K1zWHlyFc1h+m6SYwzHg++zTr8aaXFkPhz4oWEMvjCpIBvanaxjQoh0
zBSsBsY+xcKq7diPQia0rQL7O3pPHd6lEWcHdWY3DGUKQ/VQd1Hpk8lYoe3l5fc6TR+jCvBfuvv6
GAbVV6Xh4Y8QaPtAGIqFY5PgR9rR+2x+95yG4IRgQxLIqxDG5vKNDnlJX/ChFVB0C++GBqK7vJxf
oD+iRTdZ2xK7DH1cdyc3mbx1eZmOtxcu15s8fc+woW7GFo1giA9p0WoVAtbsMZ7DdWAMul/1KRuO
EdzQbwdxPD9ZtcE0kh0RRcOSrGG4l9gWAoec6TQlzavia5Yt4nZkWRNELVN0JGWc3WPq03clVM6N
Q4LkWONPc8L3fCQhQn7fnTst+oHIjRoL7MoZ5xO2t2XMNZ9TaWMZE7aQKWQWG76XHj/7cjLJjW6q
+LFRecCyeYwHPKryIM3m/DUJ+fDy4oVISMps9Ex0NjWm1h7/2E44rPvEOamd9djqoJiT6NUpOujR
7KwkNZzpjvtBUd6yFcbwapwzQqnzGBinNii4Ueolg03jJiQSgtSn5L0q3wAhKJezH8kclmYzfHdC
Fp5mdcvLnjINPHgTl00/KFlEyKq+zOGbG/BgWiHbjMPe8WNJTtmrOjjHsgmhz3ICdexpVU/dyDfW
yEo4gCfdAeq1GpfmOn5ZDQinfIEVoncQhBH/iRndXfYNCz125RXnabaZJu7OBGmsyBRY0ptql1Yv
zxDicIEfECvIpWmop/vLQ02HlgaKwq8uc9YyI5UvWlw9GBpvrlXZ4tKWFZO95RNZnDaRZISCYl1T
FQXoZ4BJyVSZHw+kTwfdVqk4CuTG2rTZPlOIo+xC8aVILb+xKTPMgPee2MHWDFrCqHWUpQhPCJhe
z/1gI/jkU55x0xEhojHOHby1lUVfxnh8qyss1i3q9cZT8O54qR9X6LNcvjQ9ELXfqjdygZDfzk+o
nZ3citsafLTWEd1+b8U5rhiF4yKlgQxNNfTB9j2pKEpJAYpXU/ow1vl1ziE96tY27/JneeL2wdmk
9+lUE0xE48SWkS4vSx823kmMwPe1e8P2XrTC3sjVIQbzhOrhiMuMZckj3ljfFOYE3cibd3vefJGE
EM9birwuI3PYtlkh50bruOyNkmgNE9/jX04z3QJk3QstGb6rYFvkDhSrNbkh0opWpL1v1SNwz4CQ
N4n2sWdsVzpOEHknyeZ+Zbejf3mVTvrOJJ21jaK2bnCAZBlLX7eTdwxwpJUb3nJQUkyudrfMud/7
sT2j6c20m3K8VtNwN9K/Z39FFpR3b4WWHyrkANqtiL0zvi50uRTLpJedKCw2uq6yL6jieoCz0djR
BrUuPXjjhEftXZvC96RoH+VeXXQ5bWnvnIKkGCPUVRzAFUSsMhOHKLOPqAnwIVqD51vJzaC0d3Ms
HodwXZr5I3zIYxLbR1nFXK5fqGiW9NMx8XMcQEyKf+y7rXIUgX4/KTEsfYPdIEGQbIUdqmRxXana
qY7Ze0mfwQvEmWUoZKxHr3bpHEfAy4vUsE5T0x6DXl/KLUy2h+RGhNjwdDmyZF02djTWumDHzQAk
j4x/NaZ3JRmOchm0KtwfMEhUKmVNlwdybFtw1rJTl1rziOnhexfcX85ueeOwmuS9a7NXT2XleLlz
0tqd5w1vjcrDfjl7XZOGnhW553LC3F1i5M897L6yuQUap/JpQlyrlkOwUZ9jgxAsBdM+o7P3FmY2
HgBaC8xZ5ilMyQMSDVcTpZpvyG3rK4cAksbPNISDEhZNcl3xo//EpUabto3efQlctPJzKV3Jj7En
72Ty+MXhQe9rXOpdda/l5bvw6kdt9s5MK4HAtNJimS1B0/B6fdvixMibxwwwtq3C+80P3RC992H5
3AjqIi2sHepFmYEHSJ1XTVkXCW1YEem8yFTzAW4PV355p+rb67FDvO+pfLEduXAcPo4/5sHe0tjm
4DMAoTXPl7Kr9IhtaRXzlLtGSJX8PZh137AcEDTyT1/Kwcuvy2wWRFtknMPGSWuCFVPSetUOYmsE
fGLpxDdnsl3qKaxBcm0WUaVzrLkU2y4X/2rVE/q9GEqedm5bfB8Vz3Lecyhe6sMZxVfvSieHx21d
PgZt0jzCZDMQ0xQHZeTF1IB9q/zbpQSvQ3mm8+R0NqeJkZhPA4iebOLn6fK2UraSYkXOycASE+PE
ptCza9dJ261kVcvTk/QBnoSInccSY0vfCGtTu7dlvaEDlyN8QUuXeIUTvyzMJ8Eakbt3ap1TN3qM
Ii4aVq51qE/s74mh7DCBGlAH+MFkEh70CCOxQ6kxubHka70aEbsPAX6vl7qHZ/xV8wA0Vel90dtn
2X8sLeuoY3jQKqyasgCeOD+HkNrXru5djDgByG1SmO0nbFL5om6bx9YwVtUcPTkmrybVToReQGdQ
bOa4yZsxwlLqvOZZowe6cFPzlNTkcRVr6D8hWY7lItblwV4T+2uDmc/aL0S/h+Ao0vsqmY6m5ayT
uo62oQ6Kg6nhtTAxoamN+WIY9luv5ZcMdYygUyFWBoQ1c5BL0MpJYzMAVlV6xiR7JgZSgMSeh+8Q
rglbqgEFDM13fC/cqws2ahjja4McYqmPCnwlcUiecbtHC1MpJ7pabxWl35VFuYm82jx4ie6sFIkg
KTU8dxCa1rkAyt65MZGrLgFoZA+RaTfG73YRbAR5xJFVk4VMykAkRm8XCpcAhU5dR0ADlnUXQoQI
0GsJMSNQmqh0Rz6eMlnSthd+WOEbURWCVVh72HlJtbOM8KAyEtwMqfaVCJfcB/CPtFihC4y1mL84
Rrwk1gqkWxNeG1iMt2FWr4fUfGpH1gd6axhs39nPxzFhBQ1QzYFy7bM6ZxGq+pee0ELiUaBeFNr0
lWMUOUHab2QLFAQIgUjk/DWwihdq1t8hipoSA/KA3OvSBGBFSKk7N8eqFRKRvgaQAVcvNNJLD9Un
svM15YyoB1IBO28k2dvsqdiBBLoWt0zEOwDc1JicDWPYkNXlz00Axo89Dy8mV1XuH3nu7pgnq+Qz
VDRAcMIubYTgyz6bdpEsWgXBA3oaHntFTf1Q6VsfVbuymIBNjwW0vGaGfNHO3u3YKkRJOte9p753
fb5pVfzxfcXUNspTjggREUdrzo+93nzvy/GmK2BDznq86GjKc6sIV3x67TrE3kcvi4of2uyuY6PN
OCYWsN0ojGxMLHRBK8KuxWNvlD0Rl0QGDWJfaWQ8xokJBdBFM1l0XrA0aT8tormAoRfcxhE5PqOd
nXsDg377P5k7r93IkW1NPxE3yKAHBnORJNNIKS+VVLohJFWJ3ns+/fkie6NPldSnhD0XM3PVaFOd
dBGx1r9+c4X/CvwFocHwJx6zSlVPV8jXq8trnPToyqszRYlWf8Is3gMZf6vtKUij5c3SFsh3La52
GnL+WOGKoln5XhUV9hl9DmqWXpBFcSZ6ieM5dL5uDV5macU+TVG5xmAOflE915p6l65ZjYpUuS/6
6ZCaGY7M2etUipulsW4yV7upTQpkdVmDMTJ84MtrJJLIL4goEE7i84S3mkPZU3bjuZgeC3pJtrkL
ZcJkEbcRgeaaQ3bULys7Pte04dupIpI7N55gwHDiqkZ95ROSeCzsKGVmMvKKr1q7w9eoGlEfKS+a
QijKWufPKQq1jdED/g+6e85Fo0w9zlV+nbYqDvjNz/iRRu1e5IR/Ucip6UAjBqwdie4ltQHUplbg
5I+JBlGXfD/NwbHpWQloC/Fr2ajrmvG1Je8D1T7r2PVXgq820NJdlm6UeSxP30ygqnSKcqGYauj3
hv2ObctLp2q3Zuo8Q1WnBjANDNl1P8qy4UoimOQSkRdizGdFP2KW2SlB7SKgFApKf+S3fGDNSpPV
iVeky0+JEd5rrXHA1Vzfu7I6dRa2ZAjlnO39vu7CC1cO205vVgHCWCx2QU5YP6ty1c8rdiyE7WB1
GeuDvX/Q0d7mHOaRa+Qe4Zodc+iNPfd9MKjMM1JF8BAYgMhJopwwxdklou3vTSRPwPRntuI/amDT
TT+qdEQfPksgz5EFSRbb96eJmOnWUIvptFy1eJJ/zegMwkG8fMeu9bWkCsQQAXoKwQnI/ONX4WN+
R0AWrZCIeCNa+FODUupa41PqcDnuYt+3NNNZOd7EDlhaPCo/4xIncz3dr5SJ8kmNDvygisgqvtGa
u9KYYEgQAhXRo3B2CAxfY7EbqxiUeb6kDnsfAUficb1s1nzbq5z2iksBHE2EaZAaqXGF5oDpiLpK
AI0uieHJq6NRDTKmvoxmPJCj6BxuG51wyh88DaG1F3doV3ngP6WU1E5EvRop32lBzkawOaZzpWbd
Ty3ffJNhmpF2GXY0PrxTHb1TGKBqpKbJRrItip18bL1i7ZXsrHe5voop6F+VjjNFi9fY9sXp9C+r
ydwwdseBkZosHCg0Ile/KLvneBBnxffI0v2aOIBYU+J92cTaXxdcLLjsCeuanKptq+cHB5+Sahop
H2V90ctjYIkbLCDFjen0VGFD9Dqp4Qp/4EZp9M63au6uq9z7pLVIf+OeOl2WYYhTQfzvqwKKAaac
/Ha1brC15+tTHlQAU59vr/N6G/ZexuzIzm/7Dl72UIy06RnGml2DQw+KiGqrZflL2w23iklduxR9
g0FZfRfGQa7yTBkCKZhxYLoeafNWlaPAaYlfm7m9xr6ecZZBroNDchQyztFLsu4JnPBpcSgnzOX7
jG1KY9G62NjrqllJY5I/LEPqlwo9WYjtyFmHYNKrvuOV2gfI6angJPtuHGtKGztIlx4X4bzlOAlZ
hOnElpTg6LKxWwSoLFKkqNaPNBUKVhfaLlSH7lDaugc8cC2nLVGPeqkd8ZwtTQDxEBhY04O/FkKZ
34xZdyvb2nJ0fyzKdAaXXt/XYIMh8oVNREsWZbTX1CYPs5w3ynb4NBl+TCq2T5JBkkOdTI+4U5U7
CV26OfCUEe8NaldbThiigp66v43ql0oa0ZwmytKe33CyYyXSe0OYeOVXF5iEnIcSAo/kuPe0BcWr
TZXFlj22T0vFatPq9b7U++NwbY75o5DvYrCgPyS5dq+WmLg1SCu8XDlQ3cC54hCabSKZbYrlREF8
cKrZx3IUAVYRD7FBLmyW/9Ri6+gaUCtbXEls6eNUWcjQ+2Q5X5IUKiA/xHkZwkCIvG5003MXbQNc
LQLnoSiQiRHgeON6BLmSLkCO+hpTSS9pc++oOgndA0Ke2qLogThC1xG/r2n2TjXHeA9nC2Z+N6uE
lSoQMCvWMRq2lf28PkXoJqKa7+FUHA2yBcGwZRtz1JLBQAeCEdajQWCew7Gb0xe44XwYu+0J71HK
9LVpZfvEAm+IrNtMentlD+YZKX6Umbl168zJDhXBDTDgpRBpgPT4YpDTrhNERlKGMZvfJTNgxP/W
U7m60EwxIZi3MCcxdMBMck00dFb6hSmZB/AsL+U1n4AyO2JvGxg5gbKo2ibVsitr1+pNvSUXYSFC
GRYjAOVp2jd2JEYr8cwz5ZlAdMH6LY/uhknZnp6SPTWrj6fCvosEGJLi3Eukl/Qt+vRO33dIfgFj
5KojMetVDhIhte3MgaMqHG3sq72wx2xTns6qoJPpBt6uVWjkGRPHKnsbd+Y0iTkH/zzc+qdJOnRt
vG4c0BJ0bL+PPQcxqDVBWNnOkF7fUQooJGFco+dppWMLRi9oCU3jJpFY559/+6OiUE6THcKhyBjT
pO36RyUF7OrGJICDHDm7I6PNMrYlKVCBqFsATUVhkNiA7Cppi3oqISA2Ld/Lpt99cRX/8AhcVaYT
IOQjOeAjyzkXujYkmTvscF/A0qptpNHicB32s3W2Eis0qYvUnI93uUNsDnQD2CowKcJg6cZv8yDe
1dqqvLEqvjUjUKHWMLTBpvbui8v8hwG1i7UmPH6Uj8QFfpjnYUSmggLSFjn6PR4cdTBYREvri3pr
cClusgZaXt3PXQu2IIdrOEYQBR3m5+VCrOMyi2k35ud/vqh/GNRDg+KymH6d2H2/fz0FRYGO9Xq/
6wjbtl/1xtC9jKGINw3FfWPUl0px+3/wi+y3FpLjf2DxOX0tkHib/W7VEsMzao0scxUgD61+M2QZ
IMcQLH2efDUD/swehImASIJXfNL1ymnrLzPgpmwjfXYKMktuw7lQaSjYN9Teuc/ntMCo4/U0mCPT
ihDaEFCFWhsP6Hdtkkm/4AqQ/Bn8UfcVlZP5VUkmDJTxcWYcYrfHTmHntEqLQ0XRgrC4Mb54Udo/
UEckMdNCdecY0Dc+rPMJa/wmVOthF6nRcxYN+U6bp0MLsLo7NWRKDUZb4yYnEvt8XMLuC9nuR9EX
a9002WIMSEJop6B6/v4AB8FmHJZZt3MS+7KX1TaAwFF6yyz6jUS/1XL0q9BgG6d72xgqmHbjEMPF
BmBeFo55KetfVxIfSRv4sRRiH0KcZtB5NNzpqbB4vnX8FdPI+vzeTRPSnsl6Yx+wPgaL6M5cLzhx
drvCRewK4QXQjtGDIivbMV42awkWJy9WtvxGL86IdPJSjMoJwbEo5OFfrKINHLXV/dOkGa8nQAal
egIIeydoOUzIWZzG56KgeM5bGpXWYDwuFZpt8h4Tkws1tXo6fUQSG1yxDpewtnDTdz2OYSLcEWj3
hgPVtsa3DJsfzIZoG72wZcOWwFcuGaCjARivrGRvO7jEyXFEk1q3SWzcWZk8GGFsEcK8F8tMMGH1
1DHI3LTxhSRRonqg4sG1QwVvwlLpIGx3Zykrpm+UDX9e3icK5e80O8kPxgsB1IVwmI8sXVcb5x5A
h1CxkN4OX2p1k1JLyxEOjl0pY9L11dZweiTlKRVUPoPCDLYvUU/b/AH5hEY3hPeOxm2RVUcUgmSe
KkWN6ujUKYdN/VQi7dsMdkG5qsVsG7LxEaLAlhDKY1sUR9zVzxcrBGquWpdgBfUgxw6jHn5TOvcW
Cc+Xp+FnbhU+Cqpg1IRGC9MESUP5ZYsZxp7zqR1hGFpy9tVS6avfjEYZNysfgfy+wMlW7qoNZLsY
y3FqFlFkubV1SNri/c+v4vN5Y5vIfywc23VU+x81xbFVV1ZEEN2usHkaE49S8NlpPejvn3/o9H/6
8M5tmM0ucjHVFrb9YW+FphLiLItIY61vHBDbpoJRUskNExNcCqiJJYZ3vwDv3KoqWENqOu/N2L/Y
Nm0o5koME2S3p0/UDy3XObiLFyamVw2g7VNNaw0ml2b9ecwkhQeI0Z5dwGVUavUubqlmNcIc4/le
IiSVxBTkAIIp+PE0a1BL+yBproSZ4BQph3Ga/k5yyvzFc/gHWjWCc8KVmJOwWX6iF5f9iBvsGpOr
ZdNjuFX0Ci8JwBhOn9wgi04OSSUw0QAWz116J8viJePoGJr4fSmcLyT/n09320YY6MAt0o3PjPlc
DJ1da1q9a3OGE9WiH6uouTcFw9bSvhhy8Jpp+epHjc8nlY2/qO2qdB6aivnK78tAr7TeUS1R75bJ
sf08hGJSJ7yjUz8/r69Iri6JUwQzWVqpaJXttvFQulOA/+ddONhvOrK7wBom9F7bld0Os8T9yOJN
S0tGPn9rcNsbSJTu229GQVzBCSMy1/VtHY+nBhuvYMiNzvBM8uubkOwLUVs7RMWPbjd/B7okHxc9
uBmPXzzxf2AZc/No7Ri6YbLO6/395ltzhhY9swdMJmNYrB0G9WdP7bpRaeMgdvf90XJCNjWsmQeV
dpMhoOqPav4Fz/NE5Py4JuGa8j3Ce8Oc/YNaIqfimzA5rHan8dGJ8GFUAMaqI/zR7UOCNWbWDOmw
XXWRYrtNJKgRdHlyW6gcN7Ekp8jplDMPD4OrbJy+5zolFOjq9HNyInTiDujls6YRtNUDaeWMikCX
icaZca9uvFV+2uFA39Nn4DHTs4ntDZhgeI8Y43WGBhNHP8ceYkCzKMGJDp9AAEdRlPlEED7Zo3VQ
avv+hGiWkriC5k/k3VXfC8c7Hbj9BNKZ9DeOeYeNAzZcavyGX/IjBju0x2rxQ80IQ8oaGI5/eSZX
4hovWQ2/92/4vjPu6TheCo2ZqBYyzTTGA0pQjsus0TerFr3jPGp6zKiMcHJ3Yxwnm2TYq321K40J
pwC5s0m6BekhD/GKLyO9rMbJrkTdjT7dE5eJayMqRYJw5P4GUljKk4d/fR2X2fW6UjJ+sRt/rnj4
9nQDtYwlDLStHypFGREet/Axd7pz6GYd3xwAKt0eZ98EXGl1GtPCaJ8IZsYkXfFOI0yc7EQw4I62
Wdve44xjFEiRAuzLSoza21Hw/gZ4PAFPwrLRzwzALqi+/GHM8VimXU7b7Kzs6+tZd4BvTbxuk6LU
gkVtHzqVnpxJ2avhMvVNp4QJ5rDeZYPmnXh4pcv/eE3JVe3Fto1nk9aoAMLHIxHwc3j48wP6h23a
4TikCUMCQgqB+eGcbiNDn3rQ+B3ZOgvDzwnuZ+dEOxyiUVgQv12SHBW1buF1q63dzLC4DM0gWDy0
fY2l0WCv8edLOtnM/L5a0XTbpo4uBY2Q9lGQ4zK+dEG3qp2aT45P/X8IM8moVfWtMTGQNyPlYl77
MyVuXp2cCXBoklNlZSmjPoO5KulHEwyzR2092k2De7bKW+ZUsDatIs5OtIFZYWY7wAxT8YPrIlx3
XYSbkUB6UpjhcyRT7yhf4HuCqqlp2zPttval3WLrq3hJpXqy+0mi8QnL3qMkIVgd3AfLIQU9hoCT
zxenWca0tiKgqTqs1shoqorgweXq7WJC94ObCsemtSQ4w3CuAC1pZ4gOC5Iuz0LDauUVi1zDaxLJ
7qGr4Lk0DZnlmPtt4OOflRmuiq6JcX80JuSi6fcYjb/DXZuhsRcZfE3yVfO1Wpniy3GaNVMfugur
zkGKQubCUR2NXUf+wJ9foC63048vUJpo4SiGYYT50adjbMBdUwxod3XG5HrkM5czesjWjq9rsM1T
J8o3YY7bINZ2mIIvG7tmGMkmtWLfwr2n762oUF/YMOqG6xPzY2XU58Wkwm2qOfZOA45VUEgyMvdU
CdRWTQHVMe8f84dooY4sLaPerk72RU3/uYzALoqylm1WBe75CFwMPb0lERIVsS8G6WlUdHJzXiu8
JLmIU2meQ8f48xP91G/aLAhaNsASg4patT8oFWKtC5c2A9hSQ6zPjTXxLRdwa1qNH0mxMjdn6y0c
57UgciobqLUBcCCyTsJviC1hWdNxSNyrCe1nQTQDPhw3jt09nf6FW883MAl39azdMKz8ag/+1K2f
Lt5kG2Z/kfoeuUf/0gpI26NUgWu1a93pzo6ss6w5mhNu/5g1vhZTdK4P1bU+GFcYvBz+/OA+bv/8
tNze0BfpGr36pwokq80OFlBGBUJjJWv/RaH2NwCVPZCeL7ue097066ePOplkQzy9pKxOw2nv93uN
27Gy1jaJJS0+DHKT2LxWmXNvqUYYZkZr+7PBOLhgpFsDzanqpB4BJlHoEG2blKjEi8whZ7qFeFkd
EnMKSVDDpjNahCQ30tyRQFRz4jTaTl+wZlW6OIixQw7gBL11mTv6jdUzWhVA+ULrbmIR+ygJIT9Y
UDcqm7FhmOYwJ9bxvrfFbrK05y6LlHNtX+opE9G+Gll5xWuy9uU2N5FFolbcJGNrSdLCTTtgBcEB
/r2qp2s4X0/DOsX7Qn9awIe3qNZxFDIGksEjo96PJCxtsqJ/7EU3+jaEOI+esGWYDKkiMiHLQDsI
umV8wDNoW5tZEywmw/a5e4vs10VtvqtoIgJSyuiVJ9iJQ3a1uIJnh0LOIcPQFkSoWTRcm6VKPdWC
2gkwemY1iswD7i5EupgA+PlNJJJsW8Y3hSUW2ADhMS+xNYud4XV210dM35+QhUCmYet01Sdcipnl
1flKNWUeJ61EP+NedGv8iFPeoaCMhx0yEhBP+HXAht97hgAlM3HSj8lYQQFcn/d6Cq5GoAPu0Yek
DtnKFVKBlbimzHKfVjlfS5wCQX1H4kvuLv7S4bOD4+5Im2QVTbltV23fGXa7w/s0DRhXQt5QaeKp
IEpInCRgGiVuHUqo79KwFjhLzxXPqSvO3flOqcOISfsdhgNXUYwbNc7YkZmEZw5oB1wHwh6Gptd8
pVGXQDeVgyiIpdbBjhiD8/i+WIgfzwRbOPRBAsk0B4IK8vj7wnAjlIZK7jpbbe0jb60EwV8SFKE0
veHbokvtVCPgNETRoaJOWeLMQ5hoWZ7uRMp2zPMfqBhu9HUxAovZGXeRIAzIcF9uk5+3DsfMuWiG
xLfTq3QYLXzus82qwAxP8vhNmdJcpti/4qVhbSgvLI4cqje9ACgpYqgGTgq7h0CYpdd9o2zL7Zrh
sDpjh+RG3RKoXLSjdfbZyAPaGG7bBGTpWdQak+GlFVbqsbhPe+tBS8YnmegeNHSDvrqbEr075FTo
rjndhnTFgVpxDltRcfHnJ/wRcEE8yQbH7oqQkEPio3dl2NfkMjWZs41b0lUB82juv6imP404Tr9h
2xiEYpuomR+9rhqqUYDPyNlO3XQsuNVNNTKRWhivb3LTvsX67qcpWuJvlGcdOxCwOchQf77PT10l
F8FBiJMdUkm5r384TiLFsVIrbu2tGxUUoEsF8Yn8IzTF68RkwNqTS3VjKs2LozuhL5Db7GDP+1Wr
UtH22Vd6bfGxxYfZK5tbQR+PmuqTEdzSFPmYkqyxHaxa2dbFAz8bbtpe2bpEiFQ0dGnKT0cm7uTu
YgECL0TJFP2RMI3bTquoG0vMJUJXhQVkr0GR6TnJfU6AWm7e/vnhWf94sSgCBRAI2vKPFo+Zsra2
aBVra6Ez3dRK8TguTbefFMUXNCQbO8xS2FcqZRZq63Ot0tTNUOLy06juZoqX9Ar6Okv3Bgsw83IJ
zWxT57Gy0ycLftgQ3jWL1XpjmBIyVi53um0FSmavfppDpWw1uEl4FTR9e9DGBi6ZFPtO21SDWUye
wh5ZiL4plOj7IEOtYCG0Xo8hyjAPO3RNzc2gXU/SZaagVy3iON+jwo78WKiOB8FmozVzvecTPavM
Zb0Wa0lcLsDWwID0rMgtAwcaDWPDdKRfJl0Rg3aNkSld7J8fsvNpKdJvYlhi6bqOwI4q8fe9bkl6
y2io5MBrRLove+VqmRRzM5CegL96hEZdDIAJ9UseIv8+PR+70vyGWuUCAxwH1k2YkRHZvncx//Xc
rCHR3/iqx+gyc/mw1sRYqRTmhzgbb7Pc7fHbQckZO75dkbuAhTf7f/FOggaJVKt4JwjhpZ3d0leI
h+LUrfdiFJEnIE/r/XkmCj1gHq967UINazPFXlepZsrHo6lWb07Rmbv1ApwWTWifBE6GgkAhA0yy
pr6jhhk3udVjmiMqObboySY4NL2Q6SNi9UPLuoE2gr7JUQOjau+XIe/2RE71mw6yqKeObz1EBd+R
n95suvfNROlkr+H3Za2/mQnSfRlxQWpT7a9Giy8AXrE2RfixNcjRqfXqkdQuHHsMhP9Oonxxcpmf
lgxvk6muAMtlUKl/BI9ql+DcNend7VDml6AoZ+lAgo6djsckmu6KwoDlWOrCJ6YYRzC+/gQbA0/0
PJ4+i1Sv4NvfYNhEJGySc4ccK2UhWRMuyAtsWKi1ZvdjXEzebYWTelUFle25lbYeSPE4rOP8pBI7
d55FDjFMor5iB1ZIUOMLKJvIxI/qfJyjacsn+U6SxAsYl8owDxVWqRBOjR1liLJ/2wsuzUoeIHFe
KVUYInUnFHtMdBiUC/fw5zXwueiXmAtuo0wZ2R4/Ff1E0cXwHXhqY44KEGphrtpMvpe5DxLUOwDo
2kZTsQmrdH9Rwq9krtonHN7Gss3UHVOOu4R7yjL/tetAx1wIdejZlqPh1nWzA2GmV3qaTPusJ7Qp
I3V1I8KogxNNwnZt2yH1bfhGlE+7H+z+pVmJZlOimVbfkR8dllEbpdg3c4m9Slt8bzH638xjQwPo
TCHiqPGRWc1xItYN/69uqyUyH/lMqdursc6gk542xrR/ytL4el6KFyYSq9/AxIHU0xzblMMKZ+fM
k7MwOsD32ZrMbY9e3BPji5lk6MTsOoCkyjck0Dqns/VtrjWq4toVgJWUtf1h0DmPqasQzkPwJWwB
nVCnWvhN6xEjNc7KdNHbYz2TBlCn144Ud/dK6GPsAaURrQGzIGSf+YQDc4TRgGVeZoaG28CI0QJZ
EUGV4NOgJIRjGPmVlkJ/wbPppnfKbo/z+KFebM23WjjghgXlO0vGl7yPtb3WqlfxlIlziWlipJBu
sVGz4OCJ807eOWJ2bgDhL1B3NgZsOBvMmd4Eux3rXZ7cwkScImxt06n6WcJ0e9sWdgoiNO+0SYdt
RblLYnp80GBYrJNZBKZSLj6c+MhPZdorVaEdRDG58AYxBm2pPjdGwuxvUFsvVc3FM1tMcQ2lrOGk
8c/GIV6DOaRyy8Nd5IY/u5FCtCGdYIM6ADdkGzIUhPqj1YKVNWEIEdzoEHoqEfG9M7TYfso4OUkv
+GJxfcQg+LRZUkDL0rtAlh2/ny+dZeVZgVZ36zAVJXHCiLbRDV8yMF5OaU0qp23SDv15RTufemlD
Y1JBgaObDvXOqS77pY1Pk36RmYnmdhR40S1T/y1zuW/hxuckF/hqTcATaYLDrkjIhSvbrtoUBqcN
8smcXIYglVx98mUuinnFzgEPNIQXMK4VV7lZ1iY+j7Dv2JD0ZKKM0KScetdWgGlpHDIYracKtTOC
6cnBiijhffjrUG0xn21J55iJp6mRksawc5BglW/avjksFFjbVKUltkL8AU7bpl7N13CShk02m/Fm
kh4icWpfuBpKvdOOvXPUFNivaF/mJSZBXBh306g/1bp4bwvCh214iskPINMB1qZ5NOfB2YVIJoAp
7d0U5+RXRIlNqWSYQdk418jj+LABd4LQyg5tBCHczQ0Y0zli2xqD9FUpr1W31dAaDfSyAP+7Sav2
Y1YWfqGzZ6oJmVZoPa6JFsOWQZm/MhH+5MREMa0xoDKw1gVzxc329++JmXnRKmtlbo3M8NylpVRh
grktR4onkUb3XbT+XBvrsC5rscUgBqJlp50Z2fRF4SQ+ms0TlqOrJt80IT4uDC73Q23voMlpyIox
tgNs2iBZXBwg3LIOJuIpyL/DBTMDvfAUyctLHWtTExM6u0YSDFBnxlYj1qUinKPj65AHkK9RcVYF
79GeytS76Mw59GbAScBk3nzah4/qyO6jVkbraWF9Rxpe7tdNwYuvjYuuGF6sMkq3YBZsSW2HRaON
Fb9l4hEftlgN8cfaaWtFPBezrF4W+ck0Bke6sLpjIthYWyfeYul+SOUuiskmQy6BzC4sbt0+HehW
G1JiDdpwcMzKUfH+tRysMms9mNuDSgPhxG8CZIbCq7gz8MscSgpngbolUFAje5M+PA0QE8/Jf8Xp
PtAGAulcqqxOcgUrhfGEq9zbbU+HMdZenVFTr0MscKPDLBD/l3RbTBZDGL26U4oc+7B8Bigbz+eZ
YaLdKnfEumClUVjw4A2NkRkC9xqfoBVN2VgyZR5/FG5f44GQq+clcXmeGyK3h9GJ3KigpGNhgmBD
evc6B0VcshGBO4sDQbgORu/IMMHAPXuu520idbCFoBnqHFSUK2E+2ci50Agr9MHLqJCUNtWoYqIW
bpQhsGNIat9e4sgj70bPl2UbKc0N1u7KVtXbPZYsWLW2VF1DoSgbW422Gtxvv24dvEKYRtn4ecHP
1lHzpZB0c2zp7ey8WIppGxcWjgGt/jQWd3ZG7dRpKXRkljh1lc4p03X7peVPjaH+Y2X8iwSIOQIx
qc3GeR2DvAYFaywTSmw/rz7sEHcbSs+eqB7PrKQ/9G10Q/9yxXa+SVQr3ptIXVwrbH0t7m7axu59
Uh9JmsOSBOb9a99jYzIgDO4sgvKUSVE9Gr2jkIgFIVznMcHpwQq3yxtnPDZxwuZlQ2WWT/603RDV
TP3e9o03KitU12rovGbs3g034lXFBE/2pTDAQxKW3mQA2JOkBfmb4J98Mbx5ya+jKGoDkbjveAR9
U636oo84baIxX32B3SiFULpVG7Fs0wW9V5OTpJGAAACQ7AdrzH3XIuojzGxpJ6ZencCw2qWf4WFT
N9MDLdFkBUnMBZ1Or/9r/ojyh96qGiwpwuH6f/+vf//w/8t0dE2FUID//C/H+CfvQ//lR/vyl/Ph
S4Tv4f5lRCv3q+3hf/9f/o6WYRLmMHcDx5b+MBQff+ei48fPvqzjZOhIm+W/fQ+FSvo5/BrIFaZm
WtKh89+GzPwbFY8nVSWmhqECJIj/xPZQHkS/oOs0E5ikwCXANZBxCkPL3w+qNO3FrId5GExonkwI
z03FuMiIt1on/Gw2viDT6h9aP+4f8pKmOfwonF7+9vffiwqlxh6jCwM2961LhzBTHOfzY+dcxvpt
rDH6VQfYkAQ9cno6Fo7BALL9MSEtBNG410+Prr6Vtmb4J3p6cg/t+MK2l9dYf8ojQc9asD1iENSR
LhJx1oj9L2/7+q9H86uN9Mkb9dcndroDCkWcnbkVBpC/30FY404PlhyyvnFxz5qDObL1Z8ZWSa9m
ZbpL7yZhb0mfCFYLHhHFudVSV8KNgCnuq6ixTOZ1FpdInFQ2PIY4qpos9AzCWmjS2w9f1AAgJB9e
MpfsCNJYTd3iJX8CGQvYFhgmRSEZ8EO8E6lxGKMkOtLKPCv23sWq62qOY2zfFAhzrYu7YK4xuUfY
QQ5i9n2uQiat1nqWVCU5NCv6xDQbjcMal8/00fhQW+2ZXu/CnvTbxmHsoimEjxsGugqbice6njGe
Vjd6ORGEwUaXkauMYzIJg9NMyjhVj9XtIio3DHJgZ0Fn6J9h+G76PqfbIMack7whpch60vB/Rl5Q
CvNCbRSMptJtzZkWuuNWeRVMaKGqbBbq1BcTj+TZGDfSRaNy3E31M+rw05ByNMXwpWauIHbxrG9u
+eD8aYBb0npxhunQ/No0kz+h2QMUvkjGeQfTYLPqpucyHq042ZGXAc9GiH20Or/MGDYZk37G0DUX
xh7Lqx257meKaR+j2DoUornTuvGqnu3DiL1VbRr4T2OvMlboHvxQL4N1fVZ1/VxtnIO8qDIxdmps
oueGGmIuQWEjHSdADCucjRvmxyXMAjHJhAOGfDrZAVJBgJtwviCnGYqeILgW0O7CQHNfSFBIr/66
2soOyZFFbKpG51XHX8tHuVZyICoHDarK7QFyYFB16TiFp5PsoLQgQZh7zIafEpnQucjE+0vXXIMh
x7u5e0UaQmsEehRjv7GYXrq8TivPs8YFZ0UkX3h48fl6+Bo1ISf5iBhwCdLV9l2NH8ITuMUPqiQ0
o8LKAe8umhF8DpAKA/XGvGf0zFvX7LGouNKa19k5c6Krxo4OJZraJHG8idvDiWNDsRPUhvA790Yh
LEmFdK0kd9hr7ZX2cqlZkGl9GAZv5U5GuPmG8epiiRMb44WD2r6M3hqLT6KePMMYsH1mzC/ijUO+
sbwrZiFeQWQL+hAPTvRzt5aYlU7Gm1Eq3xzCL49JHz4XdYXXxqJg4wk6YzNZKwizuzC15mZytXKn
ZSZPOmL5wPtgXjhU+Rayp70t1rw7LFpFYM0wmgczJlSYMoK9cHwvxjqN4Q05OzMuDyZm8oeSySaP
lpty5rDG2aScvFTDakTBp/2BwRPMkjjAHQnHV7Fume7v7cm4a9Imfqi7Lf6048FSUG8utYKIBQsX
H+99QDMXck4Xh8/zwtzRCpWLrLPfjHgEkAmLdmcnBUPR2so9N+5NdA6+Xju0DiJ0Ll1Cl6l46+6A
RAQVn2Ldi5St2SEGZasRc+mnNH4wMZz0bDFV8wwsCXwgVL7P1kxaupkdGYNaD0bZXZh6VwZNzFJ1
J+TBldl/H13nEKpddBzqxxh59lEf9CsszOlXdDwgoFOhx9DGC8UgORyV5/N/XutcJG9t1VXv/alS
+btyOYUh/Pff/Y//1f+f5Q7wjiRY/s+JE/5P8lU/VDf//kP/rm5sChXiY0zwJHAM/vp3dWP9y5Fp
Q67N1B5O5a/VjfMvEo6obyyNsgMM5JfyxvkXhQ1/CkNoemjIjv9JeYMJ1IezD8IhM1KCqeCsYYnp
fCg4EtQ4BdfX7IasO3fHtbpO3ZdJTSj617C+MOaHwmzvugbzgBX+DVygUffCweWM1vMu0Ofpfpzb
0m+xZNm2ClaLqTpghB7DtQlD8mhJdrpeKPg35jR0D5TrPycEn0wt23uHnagal+ga390gt7LOc5Xh
VrTtfIzZCDRn9geIIvgk+KjZKG7C/KLOoRUXZb9ddRGCbkR4cFVXBVPam3hdcNTqCBMY3auxqNBG
NJN96RgM/AkDbHM4kENnsWoW3QeQ9poUw4jS6Dh4OvN1HYzuku/hAeP39bUT533c+I3WPU7Ebe4s
Q9GDNaJlDAScTbTms0yD8oe4+04RahwF5IAsaYJwXAIYseN5qZdbxxkeoxSrT0dHioxHNnNdLzHj
PIhF+1a6YhfF7gCVU/dLu6munOJ7allPQ43rALaG1QYMOZwClOtho2kcG/1RLed2o44td4D7Ul7N
T3Z2P47LAaVF6c1W9CIkiD/o7B+Ev8/Nq1HlEiMEPypaZzj7L+rOq7ltLE3Df6VrLvYOKuRQWzNV
I2ZSWbIcblC0JQMHOadfvw9EyRbVsqfddO1qWb6xKIHgwQlfeEMzWPROfUAVpRfEsyBGa9eDl1G2
OozfBHBP655De80XaighVIEMgyP52sZRcW8wOpuqR8uOWwt/Ew7YRJc20RE9nSZuryt/2GhG4Zzb
hIDHinDqTdcG9MqEO0GUrF4TAeiIA6rxQpHZRW2NHT/VwmrhJjV0R9JeSqpYhgVyV58oDho+pTQs
alDW4C06TOcreVQPj+RZK9gvuYl8XXrehVfEt7IwbsBj1iga6EguOOeOJ9+jVeWc+nYrn6o+VRha
6ysLhZX3mT+sVa0wsVYz+ylRQUU0Ld53Sn6dhR4c18B977Q8DUycfPQubvIU7SwvLdb90CWzulBh
8VpquanypFnGcrPU6zbY1IOSLIvGOMVopJrnFaA61Cnck9yurzStahEm9d+hnIM+lmdEi0zk6qle
QytKWnAFOAJuOreJVmQcl0GGcWHfF6edqYQ7OtFjjvgYppM0vsghn//3XzCn+ff3duu9C/0/chAi
9xx3Z/LIn2zp37T7UWZ4ZWvnjx+3dvUI6h6XpOdECvGANn9MXDEFsp7ntPRrHwX7SU95B2wKmRHw
CZpOzzNXjQ4uyvQkgSB28Mz5FSsh0vL91BVzHR2XVf7pCkrPfNDzdlRWSHmrJ4o+w6/6a23hCE8t
KDPB8btZCMRUmUU9yDRaUDfCUy+zwfxoFd4CiQ32BioweDy7/oBchsk0NeYKsnHBCTjjddUakK6j
GYp9p34r3+YqO19Fs2cwFsFQLAsCoBCd9SjbKDQAYVaZLSKfdEWcAfw5wbeOn0poapcmHX3D1Baj
erruKjg/PnD8Os+f95kzs6P82pay66EjLjc1dMFT6uR0harPQ3Tde5Q342FhdFjV6+2pldmr2otP
qKOeYbVxm4EryqrkAk7fLOv7RRRTFoIZ26vuzdBHNu1f/aY0vWXRBucxZDiCdAcLbvRQEelojgMv
uqw8i74xtrHCaD6NtGPZBpCrM2yerC8011zhdzyD1/hFoiaWZ/GJHkS7QhJLyLtHnTDqvTR5nlG/
xMDo4CY08NK0XyiSMHPG5v+zNkgfF2rpy9g1R3k+9RLzAVUIOO3c6Ptz6qWIWQFdQlJjNqbMDU/n
2fR/5Qb0lzHCWATB7k82gfqMPc4XNXKRO3aKlL07g8YyZESXdl3McY5Gfaw3jFnow852QxNSyHAR
5MgnJwLcuwLCKzY1cWwd3/daVcwHEn2EfDQxJ7yPZ4jnnnQRrc88DCcoPEkrGXnCeCihbRhRPF0k
7QOLD8yy3QJ60ygtdhEwq9Q1lq6jbdBnGJkSrjyrS/VL3yIB0KJKWctiMZSUoll/77Vc3bhWd2oH
9QbNinydIh68Qx//0mb6w7h2b6c8ZMt9iwEyO8tYmaDE8+Pt9F1VbYtt6ON+sreZfv/b3W5qK0fy
2F3E+JfZtrebWkcGlCaVCqGljFbRT3upphyNbAe4NDpgWyxQuJGnKqB9xBsj3sjSwL38osG0Zo2b
5feqFnUsBdnxcRE4NMIhT3MTe2uQZpRm9MJfpmW1iCG0TJ3Sic41igALSx4QN6BfOCkrrUUC2M1P
O1VU90MJztl04zI+bnXTg6rs2Yh+D8gNZqSHkjKR04DZXRHgukEbvdMlyZ05Sh2ugREYEvrMjvwF
TV5tWQeQMRxdouqhobUGLxq4qNEA+CkCGW0UCAzHIkqgaqpVsohS00T71f6I60V7bAfmbY/MkusU
/nFW5ukkM3CWQpuoPCMsbK/6DqEoNw+zm4G1FaMuhht1btrNFEUlWjIO9SUqegjTGnI416MwnJd6
ZrTTpi+DE7JROCu1d03VJlwFtEMmUqNwfcu8Tov8Gs3Y2y6w2dzZwrMopqow5EgG9ZidXtah+dUA
qsKNuWq+hC0Urochq+YhZB9zHnXFwFnlFcadWuUCPITuVd2kR+CLApmkpO8HNY4QuBR2mEO4NZsT
l2rnqsE268YEOr+qPMAC7FD08YqQIK2Tz80y8jd+p0fbrK5C6O40mKGiU7Rjs3KsxMDHANGN3nHN
mWZnxkkJt+CEDg7d5hyks42ncKCmH4HZUINT+AmaheGK5oY+kUNKBkUj35cmlZRs7OWG0cgbAVtW
nKYoMAOIQ1mji9pFrmOOlURWvUCyOFiCGG3p/lZMlkyc6iBolrXd+jxMiC++6jkLeii3chW4sDOi
hTDDT0irO8dxCu63SiOF/qQRNPCfLX8S91m8Ke2injdl98Erkc6UWyDD+EuIOf54HpUVLD/xSP7S
eKF87HWmRWmz4hxBSnTSBrGLVZxjv/Ok2pujaxQtPCmEOql7CrpmRUqRsS37Y0NFgDBqxnKoDfSH
UhcOcW5YTLEKOqWxSJLRGCCyUMe/KDxHmWNJG87y2JEWgNbdZWr10UTtMRVT8AgA5u3VCy2v8hs0
YMqJ0df1ZdVL8iz2hTWpSsmYgWIOAUcAkJFhRoDOyz7JnV3NLaepr+TQdDYhIfRHRwFt00R1s4pa
WWEODaCn7VDGrkhzgxOcCoyNYWTaNJW9HPCSonyKU79iIHp31ddySNKjOORWRr2xJM28KnqXEqTh
Wpd9a7ZopHneogRzNUe1TaIUSiplFMI6d4Y+RC89Nq8lgI+LyuvEpEFneeqHmnSV2Wa2pOETzQon
zQBwOvKFCIoSuZ5YIiizrzURRFN0M7TJUJXeJKJdPMl7IMCaQFrIqJIYEGWE1rcrt/jPlv6wQJqZ
1Cyz9XdahRRegtz8EoVH4gK3hQ3GobguUeB/X2hehIwhHkN2RZzUNPVEZdU3x12Qu+90pJIvAIam
69gwwk0XlcPMLqnyhUYXLVD81Jb03yZU6d41xMOnbNfRZYRgBhBYd+sX0rmcVVNaDwDQY/c204eC
1DyyVmGrgPAckvIcMTF1VihCzHIrzKcyAkmAIdAArDvJyM9gL6J6BUMvU6iVaebH0mjhsdo97dxa
SZjHUW98FqEfbtWhDMac0aTZ2nfTRKU2NaUkYIJGtj3FAwmTeqA23AG0E1xM65a4podCUynn0MB9
aopxcRHl3NXxEOhUHiAyT2QnXyqqdOtYLVunJmZRECSTPNbESk/jc6eTq0nlxbGA+4VBfCVp/oRO
vAWax7/Nc40VK3fJPCXMP65b2wTawF/4Hfl7OJT91G401NQcFy1f/AuKmyHT9UkdErTYSl8hcQk8
NOnUxdC6m2rwzhA/7sZpkNEEl25R8Ida5rvMHTuR125cZe9lkXlLzMSdBdJXDnwO5aunBeYJfHMK
HXwGBCHgG1VfXA0R2EVLKmuBPpyf3sQirW/qIErWYaQXC72t8nkTlxVadr4Md0z3oJZQ+YUsis4j
sJ/EzM71Nr5xQnfMhcukZz9J0vgyl41qLSMpMDHLylz5ObgF4TftcV/9J2fxB+fw7wcxqRv4a5lO
3NgXhN9jvQiGW9fTY7MS7qKByPs5SkuBi2ToNfExGjUQlFIj8C70jPGclLqEaTPqklS+3fBrABkA
Bwfg28C3MtAdqQy0DUE+La0A1NejYpcj8luAFtJ7hoEDBBBNCFY6bUEAVCIOppqt5dc6eLEORJxQ
5giQuMtM7fQryk2cu0Au5g0Npo02iOxrWgTmTQZWZ2UYUX+Ni2fWTEUQNxWPMe9Rfgva0l4VDqpq
AfDmW90bbQoc2Orvn4Vcr4TwhrXf4/pzAPMihvfdPivof1FwwrctWliR2Q7Qtdp8ZQ6pjL6eq15W
g5yOZC5nZMhkVYBlobAWjmXIawTdRy+ymK1SbcRSFfSzkBeKUPI0sDvJhxYsBQiRQEhqQX/KQw/N
GUYUSYNq50rqUXGb2JaQr7rIC8/iMqpOHDgmyyCp+VDdlPJZm2r5lPypBfBSDwF63fQH0CgtpXMj
C9lwqlqceET1s14NBIq4g3KtV7GYlVVgbwJ0z6ERcQj4gebcceDgfW7kvYwIX+zOvb43r61BCBDa
Zg6NR7UAO3XgJ/SqHTDCVrqZiCJnZilJoiM2bSCwliR0s+Rcq5TjtILPeuw1fdiC49D0GXXDYNGn
cV6NwJDsc+lV4roStQTSipPQwbuSHgOF1dYFdQ/vxfjgB55wpinlKzJkRJ0uDMkH3KI0mfVFSE1i
QSFpXHnaRxE+C2DJjhHfTFZZ6TT+NGQxX6OXK9ONqdV0K2lSf9ojV/nJCTok+AY7u4ibQqtnOTi+
aZhXw7SA1Lvs6GWc2iiRfEVF2pxnadwBHXKR6k9g/01rPZKuoXPKa7MNh8uG9E9Bd6XrQ+psNoK4
beJkJ0ZYgN1Indy5N4kbK7a9DMaSKGiw9LGV32VU1ZKJNO5JZmOl/UxHrQMeYJ9GOpWCqNv6GQXO
KFCcT1VfVevABQ48TUuleR90nZj5ATybkmrdupKYY9Oh6LEH74vE3dRJlSM830AuLR1qm2kuerTl
vW4Vt6VyMWRGAXXn4QiIx9Mg5ntOtPGECMazIhW++bkZz4+SbRQMnoEvQAFk6BOa5Rw1iY/60wTk
iyjP0JsGjeS2sVRMqcLaHxVYkF9Lr69ufcnsALFX5SK0EpsiuGE4F41pxretHNMrU1wE42eUazly
paw3LzI1iLqprYWwtUKhCuST/ZKPL1JksceDH9Cv5E+7Xmgbw7Nd/GwSmUrzGEWkQ4+NamRU4l0W
9aU3jXs3aieDDTR0Eo7Bi47wyAe5Twl2S0VaUV03N0TUcMryLGsWWCqIC2oByhpCcXEijDFE03XJ
QtbWxGbR6MviOEqi/iLuAjTx0t48kdS0Aehq2otQzzjChCtF7yQjUQamnJJqEF4UoIp90aLe08ny
QrgAgIFG6eFxVaALZ+cpzgug+eeWUBBZBBwenok69C/UPnEuKRa0tCpT2mgZYDys/EL70kgdd+5G
wp4jF8OxZ0n5hZSK4rxFlpD8XbPeO56h3Elm39xYLduUhxHsVAn77Kua9Q1fXzVukRtUO7Qs5fDM
k8zmI2p1Gvo+KQegkcoKq6ePr4uhz+ahFtY4W+jZsLIprC5r1bY3MgqNE3SnocBTpoYIIuf5Ddrc
5ixRKhTpulwVV6L0YHCpIOMBHldYUAfFgAwVmsrHOfbSa0BG9okVudp5IhXuCsWx7lZO8map4HA5
N6NYLADp1WcAzJLPvVU18NpVfG0Qxvk0QGI6tw0jAMcrialAb8iHeOmjVqKGvv8xiBOD2pnbFBu9
1tO1n+pjo9Zzl40TZuf4zaRzFPx1pr1KSb6gLIMDRkXKmIZLtwQtfawNjnzi5ol9XXOcf80oTd5U
RZsAFm1DB1PAwHemJoBLcI0QD+5Q6KWfaIT1BlN796Pp2slH0XcGGopZdJx5OFTIKm3l1NZmfe90
Z3XlQygosF1gguI+lITRjFRDhY8Q50s8ilmZwgUb3aKPNVXZxEZAvqFF64AjCNpAcJNBwgAZKKfK
HHAtIsCqj+F52drjUlfpXQ51IuZFmCZgKGJsburUyie5GZuQ5UJX3BYgzlG7arNPcOeGfioiob7X
RBNMISujMDxkwMEimO8XDFb2Oas1hqeR3reoRN50dUswNQqLBURvF3Uve8jflOYcE5ziWG1rksUy
tSeVFQ0ng5q5q8511YWsqgRcQ0nWZevJzJChnldo/W8yE1F+GnwpsspGcSr7inyO20xyG/smsjmF
FHTnnpSkOTIkqYb4qi/r9Na1cGN7IvvUodx5o6hpcQsFLD9BxrBaqibERXBK3QecLpqlrWbWulKz
YSsDo39HGORe+0bkQhhM7HwTawTtNni9mY6lxpnidWMIY/TEyCh/q1auYb+cyCelEPGHtpGbGZIg
GVwOCW3SeUuja5nKKgYzPR0gBLEdLVLQZIYGP4+xrbkWsoZKbog79b3cWsodPmgj46dMzGghI8WS
zRvfgm4ReQDvpq2OZ4JRF1iVr+RSGVBaMNouO0Ns2z5vccW7dCtN3MeKSaVP67DBKGwDGXsjyG88
u5amgQ6rEbiyeW2YbTrvDO/TWMJG2xw3VThClraMwUrPNTTYSWbRAVPbpl5Yiqeva6vNrhI7PrE9
e5KgrtJ1RbkyyJCXbUenLsEbi5iX5s7Woz2F/5Sj1dPQ0MUFHNZhVQ818uuWgPuvqvKCEL77ZJV+
PGHmY12fy/nEs418Yhj+DQxAkm+1JdGVHOjCcdJYazWuu7OKQwIn91a6riApjyo1JjyDxDyNukTc
VZIXMvVc9LKQUZrZRddeyaINb3xcY9a+WyrHGsCkjeXL2E8OTTXvYqwne8pR7xBZK05sqSljbFUQ
8o1ywFJjdyBGXxXRTCrYqbKlDWXOjKZxLo2wQ37C17wpGP4KXHxggDDzcEHy/GaGAtQIuxmoKrW+
gqqXEMiCFDaGAgBmDAgiorVmviv78yARYQXWBn8DScjR2oJ5trbAB8+UotOXMd2ra7dy/FneqsZJ
EKXO2uj1cBH2rXILIhXEjwpAx67L5h0fVVqT2kTyjQK7JD4Ygjmft2F2BQComjpx0Z7pAcvStgb9
FgCp9kV2jXSZq3a1MkmLpokw1ZkOhmotlNheWjCRZrWXJV/tJLRPzdKI3gVBac1J3zsQs2hmUobJ
1l5GyGLBY1qBEaFHEMHa7IgjPxOg3zs1hmQYeTubUq4uDbmcuzpqPfDC7XmsASehAf5FclNw3FUL
/5MWp01MNmuBDq8NGqx4fMTpqVUpwyzV1GSdqXK3zsAs4VsCEv6400VLEZs8xAQ2jL9UWQNCjiHF
UNEwzBsWqja1KPf9J/mAEczwrK5JOqVjDU3z36S6CoHwpVoUgCUtbPJcwqyqyzduVZmzPo+KtTfk
wbusyQCWo+fToPEkvNNGtZSPJWwIUGCphTNShE6eo8n9tJKUYCOx5V5gI+Z88CHdLSIp7ebUz04E
MOmpGShIJGpqSycekGN4EoYBRLA+KdsLUBK0qSTZ8t9BNLPWAZT5aFqP5T08lBvAf+6QbIuhBugc
V6bPNj5WBMOH4iAyghQKB6VAudc1MoXDmjDo8uf50wsKMOkTWk4j4BRtKRDcQAX3679OQQiod729
YDldDx+0D/lW+pBftWflJXSh5FyKdlJWv9RU+D9qFzze4wjtneH0W/WX9X3RX92XNdI2Tx3J8d2L
VCTVTfr3funnF3r0U/8PXuy7dq5GLrvXf3i4r4eb/tlloi3frb7Dr101j2T8cG3WgLN7/eOPKE28
x7cdnTaDrViWjUrY+KI/xuc9G6YfDcTPv+NuRH/+O3tf4EtKpjM+CQ8k6V4zZZyvf2UIXlzh2RCo
R0CJqEwY9J8fXntDYDlH1KxMm9xvNwTM//+TIdjexSKZirIqxJdqbwgAG/+1MXhxie9joBhHUJEM
iKCk8q+OgWOi5GbAFHp47cb8f38avPgC9w9rdHX3z3/QDRqVCg4cBlU9QhMcFDoe7bvX/lRQjvAt
Rk+DX3l6+21NBdAO6qFbguIcIa7GckBO6uHFqD7bEizzCP4aBnkjs+1tffsHegV91ENngXZEdRWT
6pGO8eybO+qRrZmy6lCEfXi9uVWA5Kqy26F3EItvJ9UvnAiKfmRRZgaMpu4eP/3gZ4MwPn6KvxAG
HnfLtzcIUBoPHQRVOzJgRbAnPh58LwbBPqI0QhGewupbnQk7fMLBA6EckVej+82O8PDaHwhbBbmA
7bkhv73NALjOS/zyr0ZHoCzAJxsMwKvf3rKOoG8hcgyF6+G123ne0LE47ohkOC9RKr86DiowFOR2
bMDcuy+6fyQ445EAUw0G2+715sYBdtOYt/yVOPFFiPE9RmJP4ExEiGkUBHy2I9rWEV7paO4+hY9v
L0B8BBwdGiUyAuDglNGyYfec989H2zhCflIZO827t2lQvq0AAYuOgzdEk2xBZykQK+9ee5NhjBHY
Dgmj3+zxSLqnqRzfBy4HxTpi1zMNBmJvBMiX0LcdT4zHKGm3+byhTVGDnHfwjmjuTgZ4KLvXi3NR
ZikAi4OGu5skby9KeoCDawdvCax51oNCiejV5UD4AGjQttBNeVotb2tLUEzqlYcuBfkISAbcZeXV
IgohM0BRZGwVqNnj683FSgjUjbpphx2PTHnsHnRoid8e9fNTkkqSyvkJBXk3CG/ulKSeunswfz93
Uo2jURESfDe+F+Prxa7A2zK8cAxh3trJ+Jg6H3w6akcwQmSCZjaWZ0/fUfg5NLBvgfTbe/qkOYdG
iAo47hEsjSzL3re3RuIiZgi4c7zB5w7cRzv4uVM04FilUPqUAuwNgEPozLqgpvJUWHtr4wBfTT94
BzSPEOuiDMl3fTrsnq0Ba8wfOHUpK+w2h7e3Bij6HTwTRsaCTOpNc+2VQbBZCpalUkd+zKh/IVX8
CyHktx4Nbdno7qE7I+7L15o4P/qFp57En99/7EeM1WaFpsPeL47Nmt1n70rS4///tZdJPvRMnr35
1EN5+JzHP3/8gn/+6L3PevpWTz9civtiW3xBUuShGv54m2fbmPbOv5M7H02ai2J7d1/6f24afL+h
f/5j73afBQM/vX5RJ9sv/jZ67SPg/nIKHPwRZbmNny4zDv4uiTv0sqBwt8Xzy+6O/0Mvu9wW/TbZ
Pr+wgoQfs/zgK4v4hyMNUX6sdR36EettHNd//Nc2zv77j80WBIfYGyGimjFKPPRTNtsioYMa7g/S
rnJ98LVZCtGLCz/E94de+GQblv72rr2/z55G4GEjQDWPs/7Qq59u7/z+9WW6K2Yf+gHnd4Lbf7rR
h1W0C/kPvfBFfVd/8e+Lot+7+CjQ8PSDVxvZ31KNn+0uF3USbD8/XefhrsGG/oYpeLUNtvB+tnud
5McQ4NARuRbo4O1tWNruWD30wjfbWER/nG3v6ucjQrVtjFsPvfgDVfG1TfyxWHLo9d/fl9Ufx/eJ
t42ebnZ8no912UOvfrplM2fDqoq9Of7YDT306os64Op7Lfdv7eaDr53u3fF4XfBIT0P095cOB/83
Lv+Z+JJ+Ro9uVUYwUcuni4/jTyMP7bnfsKL+/bNA4HsX4tDhOhVDWuyHA4+Z6284YW8KkdX7M+h7
Wnzonf+SOOBDIPf3H/4Z8oPjo37+pPkmY6L3G4bpdJuM4/TKxckdDh2m03uPaHLb762Kx3v/DcHk
zzSLDhz06bf19mPtjAM/YjIyyQXSkvuR/MOT/R2LeOL726oCy//yEx77R7/h+f4FSvyBg7TmKPgh
5f43TKGbe5aW9zLG/95UOXQFnGzvkAx4WkkPmzTldby8xqoa9RVVRbjv6e0f7RGvZZLfYHt/zi+f
4Hiv/dl+8jz+xpfoflv8638AAAD//w==</cx:binary>
              </cx:geoCache>
            </cx:geography>
          </cx:layoutPr>
        </cx:series>
      </cx:plotAreaRegion>
    </cx:plotArea>
    <cx:legend pos="t" align="ctr" overlay="0">
      <cx:spPr>
        <a:ln>
          <a:solidFill>
            <a:schemeClr val="tx1"/>
          </a:solidFill>
        </a:ln>
      </cx:spPr>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849C2-8F96-459C-8908-4A52AFCA2069}" type="doc">
      <dgm:prSet loTypeId="urn:microsoft.com/office/officeart/2011/layout/HexagonRadial" loCatId="officeonline" qsTypeId="urn:microsoft.com/office/officeart/2005/8/quickstyle/simple1" qsCatId="simple" csTypeId="urn:microsoft.com/office/officeart/2005/8/colors/colorful5" csCatId="colorful" phldr="1"/>
      <dgm:spPr/>
      <dgm:t>
        <a:bodyPr/>
        <a:lstStyle/>
        <a:p>
          <a:endParaRPr lang="en-IN"/>
        </a:p>
      </dgm:t>
    </dgm:pt>
    <dgm:pt modelId="{9B8C0DAE-078E-4BC6-9C6B-63B077A2EF57}">
      <dgm:prSet phldrT="[Text]" custT="1"/>
      <dgm:spPr/>
      <dgm:t>
        <a:bodyPr/>
        <a:lstStyle/>
        <a:p>
          <a:r>
            <a:rPr lang="en-IN" sz="2000" b="1" dirty="0">
              <a:solidFill>
                <a:schemeClr val="tx1"/>
              </a:solidFill>
            </a:rPr>
            <a:t>Health Benefits</a:t>
          </a:r>
        </a:p>
      </dgm:t>
    </dgm:pt>
    <dgm:pt modelId="{7218CDE9-BC1A-4C89-8BC8-1B955CEF3EF5}" type="parTrans" cxnId="{5F6E4991-314E-47F7-AFE9-F92A333F29AA}">
      <dgm:prSet/>
      <dgm:spPr/>
      <dgm:t>
        <a:bodyPr/>
        <a:lstStyle/>
        <a:p>
          <a:endParaRPr lang="en-IN"/>
        </a:p>
      </dgm:t>
    </dgm:pt>
    <dgm:pt modelId="{58F5708A-58B0-4185-817F-892E0D3D3FCA}" type="sibTrans" cxnId="{5F6E4991-314E-47F7-AFE9-F92A333F29AA}">
      <dgm:prSet/>
      <dgm:spPr/>
      <dgm:t>
        <a:bodyPr/>
        <a:lstStyle/>
        <a:p>
          <a:endParaRPr lang="en-IN"/>
        </a:p>
      </dgm:t>
    </dgm:pt>
    <dgm:pt modelId="{CB00F57C-C3BE-40AD-9928-30AB1C9A93AD}">
      <dgm:prSet phldrT="[Text]" custT="1"/>
      <dgm:spPr/>
      <dgm:t>
        <a:bodyPr/>
        <a:lstStyle/>
        <a:p>
          <a:r>
            <a:rPr lang="en-IN" sz="1400" b="1" dirty="0">
              <a:solidFill>
                <a:schemeClr val="tx1"/>
              </a:solidFill>
            </a:rPr>
            <a:t>Heart Health</a:t>
          </a:r>
        </a:p>
      </dgm:t>
    </dgm:pt>
    <dgm:pt modelId="{F1714207-4D40-4D1F-B556-302892A1E8BE}" type="parTrans" cxnId="{8E9D7939-A2C8-4F0C-8F11-05462377DE09}">
      <dgm:prSet/>
      <dgm:spPr/>
      <dgm:t>
        <a:bodyPr/>
        <a:lstStyle/>
        <a:p>
          <a:endParaRPr lang="en-IN"/>
        </a:p>
      </dgm:t>
    </dgm:pt>
    <dgm:pt modelId="{BC7CB0DD-0CB8-4D91-8363-03E7B60709F2}" type="sibTrans" cxnId="{8E9D7939-A2C8-4F0C-8F11-05462377DE09}">
      <dgm:prSet/>
      <dgm:spPr/>
      <dgm:t>
        <a:bodyPr/>
        <a:lstStyle/>
        <a:p>
          <a:endParaRPr lang="en-IN"/>
        </a:p>
      </dgm:t>
    </dgm:pt>
    <dgm:pt modelId="{CB73163E-EE69-4F69-9339-FEB86207261B}">
      <dgm:prSet phldrT="[Text]" custT="1"/>
      <dgm:spPr/>
      <dgm:t>
        <a:bodyPr/>
        <a:lstStyle/>
        <a:p>
          <a:r>
            <a:rPr lang="en-IN" sz="1400" b="1" dirty="0">
              <a:solidFill>
                <a:schemeClr val="tx1"/>
              </a:solidFill>
            </a:rPr>
            <a:t>Immune System</a:t>
          </a:r>
        </a:p>
      </dgm:t>
    </dgm:pt>
    <dgm:pt modelId="{1AA59E72-A584-4737-85EC-551C77500D83}" type="parTrans" cxnId="{69E6016D-41FE-49A3-9C6F-6DFFAA9CCA86}">
      <dgm:prSet/>
      <dgm:spPr/>
      <dgm:t>
        <a:bodyPr/>
        <a:lstStyle/>
        <a:p>
          <a:endParaRPr lang="en-IN"/>
        </a:p>
      </dgm:t>
    </dgm:pt>
    <dgm:pt modelId="{E974B33C-605F-44AA-942E-BCA8631004F8}" type="sibTrans" cxnId="{69E6016D-41FE-49A3-9C6F-6DFFAA9CCA86}">
      <dgm:prSet/>
      <dgm:spPr/>
      <dgm:t>
        <a:bodyPr/>
        <a:lstStyle/>
        <a:p>
          <a:endParaRPr lang="en-IN"/>
        </a:p>
      </dgm:t>
    </dgm:pt>
    <dgm:pt modelId="{548FD47D-25EC-4801-9D84-50EE311F8854}">
      <dgm:prSet phldrT="[Text]" custT="1"/>
      <dgm:spPr/>
      <dgm:t>
        <a:bodyPr/>
        <a:lstStyle/>
        <a:p>
          <a:r>
            <a:rPr lang="en-IN" sz="1400" b="1" dirty="0">
              <a:solidFill>
                <a:schemeClr val="tx1"/>
              </a:solidFill>
            </a:rPr>
            <a:t>Cholesterol</a:t>
          </a:r>
        </a:p>
      </dgm:t>
    </dgm:pt>
    <dgm:pt modelId="{DB615156-731C-430A-BC92-009FBD23E023}" type="parTrans" cxnId="{4869570B-0DDF-4975-BCCF-7965D2FA378F}">
      <dgm:prSet/>
      <dgm:spPr/>
      <dgm:t>
        <a:bodyPr/>
        <a:lstStyle/>
        <a:p>
          <a:endParaRPr lang="en-IN"/>
        </a:p>
      </dgm:t>
    </dgm:pt>
    <dgm:pt modelId="{1727FF37-96D3-410E-8071-78F0ACF54E14}" type="sibTrans" cxnId="{4869570B-0DDF-4975-BCCF-7965D2FA378F}">
      <dgm:prSet/>
      <dgm:spPr/>
      <dgm:t>
        <a:bodyPr/>
        <a:lstStyle/>
        <a:p>
          <a:endParaRPr lang="en-IN"/>
        </a:p>
      </dgm:t>
    </dgm:pt>
    <dgm:pt modelId="{66B1A4E1-2FFC-4827-94F8-158CDDCD5E1B}">
      <dgm:prSet phldrT="[Text]" custT="1"/>
      <dgm:spPr/>
      <dgm:t>
        <a:bodyPr/>
        <a:lstStyle/>
        <a:p>
          <a:r>
            <a:rPr lang="en-IN" sz="1400" b="1" dirty="0">
              <a:solidFill>
                <a:schemeClr val="tx1"/>
              </a:solidFill>
            </a:rPr>
            <a:t>Skin</a:t>
          </a:r>
        </a:p>
      </dgm:t>
    </dgm:pt>
    <dgm:pt modelId="{13AF890A-509B-41C6-9722-76496C856078}" type="parTrans" cxnId="{5FC58768-4682-471A-A27C-3B3162C69956}">
      <dgm:prSet/>
      <dgm:spPr/>
      <dgm:t>
        <a:bodyPr/>
        <a:lstStyle/>
        <a:p>
          <a:endParaRPr lang="en-IN"/>
        </a:p>
      </dgm:t>
    </dgm:pt>
    <dgm:pt modelId="{8EA23926-633E-4C52-BCC0-05BBC894DAF5}" type="sibTrans" cxnId="{5FC58768-4682-471A-A27C-3B3162C69956}">
      <dgm:prSet/>
      <dgm:spPr/>
      <dgm:t>
        <a:bodyPr/>
        <a:lstStyle/>
        <a:p>
          <a:endParaRPr lang="en-IN"/>
        </a:p>
      </dgm:t>
    </dgm:pt>
    <dgm:pt modelId="{965BC18D-4994-4DF7-9D27-E45944EB97CF}">
      <dgm:prSet phldrT="[Text]" custT="1"/>
      <dgm:spPr/>
      <dgm:t>
        <a:bodyPr/>
        <a:lstStyle/>
        <a:p>
          <a:r>
            <a:rPr lang="en-IN" sz="1400" b="1" dirty="0">
              <a:solidFill>
                <a:schemeClr val="tx1"/>
              </a:solidFill>
            </a:rPr>
            <a:t>Digestion</a:t>
          </a:r>
        </a:p>
      </dgm:t>
    </dgm:pt>
    <dgm:pt modelId="{F39924C9-9649-43FB-ABFA-E3F42CCFF9F7}" type="parTrans" cxnId="{661AAC0B-8799-425C-AEA6-56A713FEEDC1}">
      <dgm:prSet/>
      <dgm:spPr/>
      <dgm:t>
        <a:bodyPr/>
        <a:lstStyle/>
        <a:p>
          <a:endParaRPr lang="en-IN"/>
        </a:p>
      </dgm:t>
    </dgm:pt>
    <dgm:pt modelId="{4B9D6F57-54DA-4CC8-82D8-136B5FC43977}" type="sibTrans" cxnId="{661AAC0B-8799-425C-AEA6-56A713FEEDC1}">
      <dgm:prSet/>
      <dgm:spPr/>
      <dgm:t>
        <a:bodyPr/>
        <a:lstStyle/>
        <a:p>
          <a:endParaRPr lang="en-IN"/>
        </a:p>
      </dgm:t>
    </dgm:pt>
    <dgm:pt modelId="{2154C52B-D0EC-47BB-956A-3E5AC5BE0FDB}">
      <dgm:prSet phldrT="[Text]" custT="1"/>
      <dgm:spPr/>
      <dgm:t>
        <a:bodyPr/>
        <a:lstStyle/>
        <a:p>
          <a:r>
            <a:rPr lang="en-IN" sz="1400" b="1" dirty="0">
              <a:solidFill>
                <a:schemeClr val="tx1"/>
              </a:solidFill>
            </a:rPr>
            <a:t>Cancer</a:t>
          </a:r>
        </a:p>
      </dgm:t>
    </dgm:pt>
    <dgm:pt modelId="{51CCAAF2-2AC7-4EDB-94DA-227DB96013E4}" type="parTrans" cxnId="{626E9964-3721-43F3-8CC9-8432821E3D46}">
      <dgm:prSet/>
      <dgm:spPr/>
      <dgm:t>
        <a:bodyPr/>
        <a:lstStyle/>
        <a:p>
          <a:endParaRPr lang="en-IN"/>
        </a:p>
      </dgm:t>
    </dgm:pt>
    <dgm:pt modelId="{83C02DDE-0C11-4CC0-AA98-73998B42D2F0}" type="sibTrans" cxnId="{626E9964-3721-43F3-8CC9-8432821E3D46}">
      <dgm:prSet/>
      <dgm:spPr/>
      <dgm:t>
        <a:bodyPr/>
        <a:lstStyle/>
        <a:p>
          <a:endParaRPr lang="en-IN"/>
        </a:p>
      </dgm:t>
    </dgm:pt>
    <dgm:pt modelId="{4A690486-D81F-421A-B404-54C151D93D96}" type="pres">
      <dgm:prSet presAssocID="{326849C2-8F96-459C-8908-4A52AFCA2069}" presName="Name0" presStyleCnt="0">
        <dgm:presLayoutVars>
          <dgm:chMax val="1"/>
          <dgm:chPref val="1"/>
          <dgm:dir/>
          <dgm:animOne val="branch"/>
          <dgm:animLvl val="lvl"/>
        </dgm:presLayoutVars>
      </dgm:prSet>
      <dgm:spPr/>
    </dgm:pt>
    <dgm:pt modelId="{0D0DCC7B-EE33-42B3-B620-93D789EBD452}" type="pres">
      <dgm:prSet presAssocID="{9B8C0DAE-078E-4BC6-9C6B-63B077A2EF57}" presName="Parent" presStyleLbl="node0" presStyleIdx="0" presStyleCnt="1">
        <dgm:presLayoutVars>
          <dgm:chMax val="6"/>
          <dgm:chPref val="6"/>
        </dgm:presLayoutVars>
      </dgm:prSet>
      <dgm:spPr/>
    </dgm:pt>
    <dgm:pt modelId="{6019092E-094B-4859-84D4-22F34E309FFA}" type="pres">
      <dgm:prSet presAssocID="{CB00F57C-C3BE-40AD-9928-30AB1C9A93AD}" presName="Accent1" presStyleCnt="0"/>
      <dgm:spPr/>
    </dgm:pt>
    <dgm:pt modelId="{FA903045-F980-40EE-9ED8-BA768AF1743C}" type="pres">
      <dgm:prSet presAssocID="{CB00F57C-C3BE-40AD-9928-30AB1C9A93AD}" presName="Accent" presStyleLbl="bgShp" presStyleIdx="0" presStyleCnt="6"/>
      <dgm:spPr/>
    </dgm:pt>
    <dgm:pt modelId="{453AA7FE-942F-4178-9D96-F64BDAFDF7B7}" type="pres">
      <dgm:prSet presAssocID="{CB00F57C-C3BE-40AD-9928-30AB1C9A93AD}" presName="Child1" presStyleLbl="node1" presStyleIdx="0" presStyleCnt="6">
        <dgm:presLayoutVars>
          <dgm:chMax val="0"/>
          <dgm:chPref val="0"/>
          <dgm:bulletEnabled val="1"/>
        </dgm:presLayoutVars>
      </dgm:prSet>
      <dgm:spPr/>
    </dgm:pt>
    <dgm:pt modelId="{A72D8D67-5E53-4B3B-8247-99B783E15205}" type="pres">
      <dgm:prSet presAssocID="{CB73163E-EE69-4F69-9339-FEB86207261B}" presName="Accent2" presStyleCnt="0"/>
      <dgm:spPr/>
    </dgm:pt>
    <dgm:pt modelId="{D703FDDD-9E3E-452E-901D-5F1835F4B2C5}" type="pres">
      <dgm:prSet presAssocID="{CB73163E-EE69-4F69-9339-FEB86207261B}" presName="Accent" presStyleLbl="bgShp" presStyleIdx="1" presStyleCnt="6"/>
      <dgm:spPr/>
    </dgm:pt>
    <dgm:pt modelId="{7CAF711D-B658-410D-ADBA-67D65320072C}" type="pres">
      <dgm:prSet presAssocID="{CB73163E-EE69-4F69-9339-FEB86207261B}" presName="Child2" presStyleLbl="node1" presStyleIdx="1" presStyleCnt="6">
        <dgm:presLayoutVars>
          <dgm:chMax val="0"/>
          <dgm:chPref val="0"/>
          <dgm:bulletEnabled val="1"/>
        </dgm:presLayoutVars>
      </dgm:prSet>
      <dgm:spPr/>
    </dgm:pt>
    <dgm:pt modelId="{71F42911-A245-4B64-9735-BC2B0BF4DD96}" type="pres">
      <dgm:prSet presAssocID="{548FD47D-25EC-4801-9D84-50EE311F8854}" presName="Accent3" presStyleCnt="0"/>
      <dgm:spPr/>
    </dgm:pt>
    <dgm:pt modelId="{8980D346-5303-4B23-B0BC-B8C5C70CFC61}" type="pres">
      <dgm:prSet presAssocID="{548FD47D-25EC-4801-9D84-50EE311F8854}" presName="Accent" presStyleLbl="bgShp" presStyleIdx="2" presStyleCnt="6"/>
      <dgm:spPr/>
    </dgm:pt>
    <dgm:pt modelId="{65C25EBC-EA01-4CE7-88D5-DA93AE941D3C}" type="pres">
      <dgm:prSet presAssocID="{548FD47D-25EC-4801-9D84-50EE311F8854}" presName="Child3" presStyleLbl="node1" presStyleIdx="2" presStyleCnt="6" custScaleX="108959">
        <dgm:presLayoutVars>
          <dgm:chMax val="0"/>
          <dgm:chPref val="0"/>
          <dgm:bulletEnabled val="1"/>
        </dgm:presLayoutVars>
      </dgm:prSet>
      <dgm:spPr/>
    </dgm:pt>
    <dgm:pt modelId="{A614D035-A57B-4A0B-B8DE-445D20458B44}" type="pres">
      <dgm:prSet presAssocID="{66B1A4E1-2FFC-4827-94F8-158CDDCD5E1B}" presName="Accent4" presStyleCnt="0"/>
      <dgm:spPr/>
    </dgm:pt>
    <dgm:pt modelId="{7694625E-70EB-41ED-9ECC-3E3B623E9162}" type="pres">
      <dgm:prSet presAssocID="{66B1A4E1-2FFC-4827-94F8-158CDDCD5E1B}" presName="Accent" presStyleLbl="bgShp" presStyleIdx="3" presStyleCnt="6"/>
      <dgm:spPr/>
    </dgm:pt>
    <dgm:pt modelId="{58B267FF-A894-4EBC-8494-D4E68016AD3A}" type="pres">
      <dgm:prSet presAssocID="{66B1A4E1-2FFC-4827-94F8-158CDDCD5E1B}" presName="Child4" presStyleLbl="node1" presStyleIdx="3" presStyleCnt="6">
        <dgm:presLayoutVars>
          <dgm:chMax val="0"/>
          <dgm:chPref val="0"/>
          <dgm:bulletEnabled val="1"/>
        </dgm:presLayoutVars>
      </dgm:prSet>
      <dgm:spPr/>
    </dgm:pt>
    <dgm:pt modelId="{D749357E-0CD3-44B1-BF26-CBEA366E2BD7}" type="pres">
      <dgm:prSet presAssocID="{965BC18D-4994-4DF7-9D27-E45944EB97CF}" presName="Accent5" presStyleCnt="0"/>
      <dgm:spPr/>
    </dgm:pt>
    <dgm:pt modelId="{BDB455FD-8F4A-4F98-BE07-CF1BED143DDD}" type="pres">
      <dgm:prSet presAssocID="{965BC18D-4994-4DF7-9D27-E45944EB97CF}" presName="Accent" presStyleLbl="bgShp" presStyleIdx="4" presStyleCnt="6"/>
      <dgm:spPr/>
    </dgm:pt>
    <dgm:pt modelId="{36430A6C-EAE0-42BE-9C42-A2E61496678F}" type="pres">
      <dgm:prSet presAssocID="{965BC18D-4994-4DF7-9D27-E45944EB97CF}" presName="Child5" presStyleLbl="node1" presStyleIdx="4" presStyleCnt="6" custScaleX="106498">
        <dgm:presLayoutVars>
          <dgm:chMax val="0"/>
          <dgm:chPref val="0"/>
          <dgm:bulletEnabled val="1"/>
        </dgm:presLayoutVars>
      </dgm:prSet>
      <dgm:spPr/>
    </dgm:pt>
    <dgm:pt modelId="{8F939162-041D-45BE-81EC-1C0663581E02}" type="pres">
      <dgm:prSet presAssocID="{2154C52B-D0EC-47BB-956A-3E5AC5BE0FDB}" presName="Accent6" presStyleCnt="0"/>
      <dgm:spPr/>
    </dgm:pt>
    <dgm:pt modelId="{1933A968-A44C-4944-AC18-0BFF55874416}" type="pres">
      <dgm:prSet presAssocID="{2154C52B-D0EC-47BB-956A-3E5AC5BE0FDB}" presName="Accent" presStyleLbl="bgShp" presStyleIdx="5" presStyleCnt="6"/>
      <dgm:spPr/>
    </dgm:pt>
    <dgm:pt modelId="{A32746AC-B44D-40ED-BA38-6D334772F43E}" type="pres">
      <dgm:prSet presAssocID="{2154C52B-D0EC-47BB-956A-3E5AC5BE0FDB}" presName="Child6" presStyleLbl="node1" presStyleIdx="5" presStyleCnt="6">
        <dgm:presLayoutVars>
          <dgm:chMax val="0"/>
          <dgm:chPref val="0"/>
          <dgm:bulletEnabled val="1"/>
        </dgm:presLayoutVars>
      </dgm:prSet>
      <dgm:spPr/>
    </dgm:pt>
  </dgm:ptLst>
  <dgm:cxnLst>
    <dgm:cxn modelId="{4869570B-0DDF-4975-BCCF-7965D2FA378F}" srcId="{9B8C0DAE-078E-4BC6-9C6B-63B077A2EF57}" destId="{548FD47D-25EC-4801-9D84-50EE311F8854}" srcOrd="2" destOrd="0" parTransId="{DB615156-731C-430A-BC92-009FBD23E023}" sibTransId="{1727FF37-96D3-410E-8071-78F0ACF54E14}"/>
    <dgm:cxn modelId="{661AAC0B-8799-425C-AEA6-56A713FEEDC1}" srcId="{9B8C0DAE-078E-4BC6-9C6B-63B077A2EF57}" destId="{965BC18D-4994-4DF7-9D27-E45944EB97CF}" srcOrd="4" destOrd="0" parTransId="{F39924C9-9649-43FB-ABFA-E3F42CCFF9F7}" sibTransId="{4B9D6F57-54DA-4CC8-82D8-136B5FC43977}"/>
    <dgm:cxn modelId="{FCA95037-66FC-4BA6-B457-8F97F96254E5}" type="presOf" srcId="{9B8C0DAE-078E-4BC6-9C6B-63B077A2EF57}" destId="{0D0DCC7B-EE33-42B3-B620-93D789EBD452}" srcOrd="0" destOrd="0" presId="urn:microsoft.com/office/officeart/2011/layout/HexagonRadial"/>
    <dgm:cxn modelId="{8E9D7939-A2C8-4F0C-8F11-05462377DE09}" srcId="{9B8C0DAE-078E-4BC6-9C6B-63B077A2EF57}" destId="{CB00F57C-C3BE-40AD-9928-30AB1C9A93AD}" srcOrd="0" destOrd="0" parTransId="{F1714207-4D40-4D1F-B556-302892A1E8BE}" sibTransId="{BC7CB0DD-0CB8-4D91-8363-03E7B60709F2}"/>
    <dgm:cxn modelId="{626E9964-3721-43F3-8CC9-8432821E3D46}" srcId="{9B8C0DAE-078E-4BC6-9C6B-63B077A2EF57}" destId="{2154C52B-D0EC-47BB-956A-3E5AC5BE0FDB}" srcOrd="5" destOrd="0" parTransId="{51CCAAF2-2AC7-4EDB-94DA-227DB96013E4}" sibTransId="{83C02DDE-0C11-4CC0-AA98-73998B42D2F0}"/>
    <dgm:cxn modelId="{5FC58768-4682-471A-A27C-3B3162C69956}" srcId="{9B8C0DAE-078E-4BC6-9C6B-63B077A2EF57}" destId="{66B1A4E1-2FFC-4827-94F8-158CDDCD5E1B}" srcOrd="3" destOrd="0" parTransId="{13AF890A-509B-41C6-9722-76496C856078}" sibTransId="{8EA23926-633E-4C52-BCC0-05BBC894DAF5}"/>
    <dgm:cxn modelId="{E4E0A44B-3156-4EF9-A815-5C53B27C0F09}" type="presOf" srcId="{548FD47D-25EC-4801-9D84-50EE311F8854}" destId="{65C25EBC-EA01-4CE7-88D5-DA93AE941D3C}" srcOrd="0" destOrd="0" presId="urn:microsoft.com/office/officeart/2011/layout/HexagonRadial"/>
    <dgm:cxn modelId="{2090CA4C-BD6E-4F52-96CA-B95EB734366F}" type="presOf" srcId="{CB73163E-EE69-4F69-9339-FEB86207261B}" destId="{7CAF711D-B658-410D-ADBA-67D65320072C}" srcOrd="0" destOrd="0" presId="urn:microsoft.com/office/officeart/2011/layout/HexagonRadial"/>
    <dgm:cxn modelId="{69E6016D-41FE-49A3-9C6F-6DFFAA9CCA86}" srcId="{9B8C0DAE-078E-4BC6-9C6B-63B077A2EF57}" destId="{CB73163E-EE69-4F69-9339-FEB86207261B}" srcOrd="1" destOrd="0" parTransId="{1AA59E72-A584-4737-85EC-551C77500D83}" sibTransId="{E974B33C-605F-44AA-942E-BCA8631004F8}"/>
    <dgm:cxn modelId="{5F6E4991-314E-47F7-AFE9-F92A333F29AA}" srcId="{326849C2-8F96-459C-8908-4A52AFCA2069}" destId="{9B8C0DAE-078E-4BC6-9C6B-63B077A2EF57}" srcOrd="0" destOrd="0" parTransId="{7218CDE9-BC1A-4C89-8BC8-1B955CEF3EF5}" sibTransId="{58F5708A-58B0-4185-817F-892E0D3D3FCA}"/>
    <dgm:cxn modelId="{AAEA4692-1FB1-41E6-98F8-1C84816943B6}" type="presOf" srcId="{2154C52B-D0EC-47BB-956A-3E5AC5BE0FDB}" destId="{A32746AC-B44D-40ED-BA38-6D334772F43E}" srcOrd="0" destOrd="0" presId="urn:microsoft.com/office/officeart/2011/layout/HexagonRadial"/>
    <dgm:cxn modelId="{9ACFCEB4-1CBE-4824-9284-F0439BB58C6A}" type="presOf" srcId="{CB00F57C-C3BE-40AD-9928-30AB1C9A93AD}" destId="{453AA7FE-942F-4178-9D96-F64BDAFDF7B7}" srcOrd="0" destOrd="0" presId="urn:microsoft.com/office/officeart/2011/layout/HexagonRadial"/>
    <dgm:cxn modelId="{9DACD0D6-5366-4458-AEAC-BB36F38457EF}" type="presOf" srcId="{66B1A4E1-2FFC-4827-94F8-158CDDCD5E1B}" destId="{58B267FF-A894-4EBC-8494-D4E68016AD3A}" srcOrd="0" destOrd="0" presId="urn:microsoft.com/office/officeart/2011/layout/HexagonRadial"/>
    <dgm:cxn modelId="{37360BE8-1911-4D05-9E8C-A9E503C57774}" type="presOf" srcId="{965BC18D-4994-4DF7-9D27-E45944EB97CF}" destId="{36430A6C-EAE0-42BE-9C42-A2E61496678F}" srcOrd="0" destOrd="0" presId="urn:microsoft.com/office/officeart/2011/layout/HexagonRadial"/>
    <dgm:cxn modelId="{A4B57AEC-75FB-4678-8C4E-271019C8F2B5}" type="presOf" srcId="{326849C2-8F96-459C-8908-4A52AFCA2069}" destId="{4A690486-D81F-421A-B404-54C151D93D96}" srcOrd="0" destOrd="0" presId="urn:microsoft.com/office/officeart/2011/layout/HexagonRadial"/>
    <dgm:cxn modelId="{E1804488-ED17-447F-B802-0C22B0C2035B}" type="presParOf" srcId="{4A690486-D81F-421A-B404-54C151D93D96}" destId="{0D0DCC7B-EE33-42B3-B620-93D789EBD452}" srcOrd="0" destOrd="0" presId="urn:microsoft.com/office/officeart/2011/layout/HexagonRadial"/>
    <dgm:cxn modelId="{6492D454-FA2B-47DF-9819-C2FC4EF0A626}" type="presParOf" srcId="{4A690486-D81F-421A-B404-54C151D93D96}" destId="{6019092E-094B-4859-84D4-22F34E309FFA}" srcOrd="1" destOrd="0" presId="urn:microsoft.com/office/officeart/2011/layout/HexagonRadial"/>
    <dgm:cxn modelId="{17067F21-4315-41BB-A03C-B231B74DFFB7}" type="presParOf" srcId="{6019092E-094B-4859-84D4-22F34E309FFA}" destId="{FA903045-F980-40EE-9ED8-BA768AF1743C}" srcOrd="0" destOrd="0" presId="urn:microsoft.com/office/officeart/2011/layout/HexagonRadial"/>
    <dgm:cxn modelId="{27E58D1D-CD7C-466F-8CB4-C112971BD7E7}" type="presParOf" srcId="{4A690486-D81F-421A-B404-54C151D93D96}" destId="{453AA7FE-942F-4178-9D96-F64BDAFDF7B7}" srcOrd="2" destOrd="0" presId="urn:microsoft.com/office/officeart/2011/layout/HexagonRadial"/>
    <dgm:cxn modelId="{B5BE78A4-9C9C-497C-81E9-07847228172D}" type="presParOf" srcId="{4A690486-D81F-421A-B404-54C151D93D96}" destId="{A72D8D67-5E53-4B3B-8247-99B783E15205}" srcOrd="3" destOrd="0" presId="urn:microsoft.com/office/officeart/2011/layout/HexagonRadial"/>
    <dgm:cxn modelId="{92AC4C4D-EA23-451F-B70A-0660DD03228B}" type="presParOf" srcId="{A72D8D67-5E53-4B3B-8247-99B783E15205}" destId="{D703FDDD-9E3E-452E-901D-5F1835F4B2C5}" srcOrd="0" destOrd="0" presId="urn:microsoft.com/office/officeart/2011/layout/HexagonRadial"/>
    <dgm:cxn modelId="{C5BFCC4E-9583-4848-A5EA-87AB9D36C813}" type="presParOf" srcId="{4A690486-D81F-421A-B404-54C151D93D96}" destId="{7CAF711D-B658-410D-ADBA-67D65320072C}" srcOrd="4" destOrd="0" presId="urn:microsoft.com/office/officeart/2011/layout/HexagonRadial"/>
    <dgm:cxn modelId="{E70F8B82-EE1D-42E2-82AD-0C01CF412A26}" type="presParOf" srcId="{4A690486-D81F-421A-B404-54C151D93D96}" destId="{71F42911-A245-4B64-9735-BC2B0BF4DD96}" srcOrd="5" destOrd="0" presId="urn:microsoft.com/office/officeart/2011/layout/HexagonRadial"/>
    <dgm:cxn modelId="{E64BEE77-ECA6-47BE-9A87-FA10CCF992E5}" type="presParOf" srcId="{71F42911-A245-4B64-9735-BC2B0BF4DD96}" destId="{8980D346-5303-4B23-B0BC-B8C5C70CFC61}" srcOrd="0" destOrd="0" presId="urn:microsoft.com/office/officeart/2011/layout/HexagonRadial"/>
    <dgm:cxn modelId="{C78575D4-FEEE-48E3-9828-3FAC1BC763F9}" type="presParOf" srcId="{4A690486-D81F-421A-B404-54C151D93D96}" destId="{65C25EBC-EA01-4CE7-88D5-DA93AE941D3C}" srcOrd="6" destOrd="0" presId="urn:microsoft.com/office/officeart/2011/layout/HexagonRadial"/>
    <dgm:cxn modelId="{9868CE35-D038-4466-9A04-05D3F9C0759A}" type="presParOf" srcId="{4A690486-D81F-421A-B404-54C151D93D96}" destId="{A614D035-A57B-4A0B-B8DE-445D20458B44}" srcOrd="7" destOrd="0" presId="urn:microsoft.com/office/officeart/2011/layout/HexagonRadial"/>
    <dgm:cxn modelId="{3A56C9E1-43AE-4110-9CAE-43ADBDD79547}" type="presParOf" srcId="{A614D035-A57B-4A0B-B8DE-445D20458B44}" destId="{7694625E-70EB-41ED-9ECC-3E3B623E9162}" srcOrd="0" destOrd="0" presId="urn:microsoft.com/office/officeart/2011/layout/HexagonRadial"/>
    <dgm:cxn modelId="{004370D1-1D56-47A5-B541-CD11108162BD}" type="presParOf" srcId="{4A690486-D81F-421A-B404-54C151D93D96}" destId="{58B267FF-A894-4EBC-8494-D4E68016AD3A}" srcOrd="8" destOrd="0" presId="urn:microsoft.com/office/officeart/2011/layout/HexagonRadial"/>
    <dgm:cxn modelId="{EA798E2D-1D43-4A17-B3F4-17F7ECD4CFCE}" type="presParOf" srcId="{4A690486-D81F-421A-B404-54C151D93D96}" destId="{D749357E-0CD3-44B1-BF26-CBEA366E2BD7}" srcOrd="9" destOrd="0" presId="urn:microsoft.com/office/officeart/2011/layout/HexagonRadial"/>
    <dgm:cxn modelId="{35F7537D-687D-4771-A3F4-3342839F5BF4}" type="presParOf" srcId="{D749357E-0CD3-44B1-BF26-CBEA366E2BD7}" destId="{BDB455FD-8F4A-4F98-BE07-CF1BED143DDD}" srcOrd="0" destOrd="0" presId="urn:microsoft.com/office/officeart/2011/layout/HexagonRadial"/>
    <dgm:cxn modelId="{78383E1A-0EB5-455A-BA2A-25CFBE7B1DFF}" type="presParOf" srcId="{4A690486-D81F-421A-B404-54C151D93D96}" destId="{36430A6C-EAE0-42BE-9C42-A2E61496678F}" srcOrd="10" destOrd="0" presId="urn:microsoft.com/office/officeart/2011/layout/HexagonRadial"/>
    <dgm:cxn modelId="{4CC81F71-F688-42F4-8FB1-81ED595E0EC0}" type="presParOf" srcId="{4A690486-D81F-421A-B404-54C151D93D96}" destId="{8F939162-041D-45BE-81EC-1C0663581E02}" srcOrd="11" destOrd="0" presId="urn:microsoft.com/office/officeart/2011/layout/HexagonRadial"/>
    <dgm:cxn modelId="{7932D4AC-A429-4120-9DD5-A6F8E70D82FB}" type="presParOf" srcId="{8F939162-041D-45BE-81EC-1C0663581E02}" destId="{1933A968-A44C-4944-AC18-0BFF55874416}" srcOrd="0" destOrd="0" presId="urn:microsoft.com/office/officeart/2011/layout/HexagonRadial"/>
    <dgm:cxn modelId="{750F7F7A-8635-4616-BA19-9801423511F5}" type="presParOf" srcId="{4A690486-D81F-421A-B404-54C151D93D96}" destId="{A32746AC-B44D-40ED-BA38-6D334772F43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63F5D-A6A4-4F48-8E1B-54D7008591DD}" type="doc">
      <dgm:prSet loTypeId="urn:microsoft.com/office/officeart/2011/layout/HexagonRadial" loCatId="officeonline" qsTypeId="urn:microsoft.com/office/officeart/2005/8/quickstyle/simple1" qsCatId="simple" csTypeId="urn:microsoft.com/office/officeart/2005/8/colors/colorful1" csCatId="colorful" phldr="1"/>
      <dgm:spPr/>
      <dgm:t>
        <a:bodyPr/>
        <a:lstStyle/>
        <a:p>
          <a:endParaRPr lang="en-IN"/>
        </a:p>
      </dgm:t>
    </dgm:pt>
    <dgm:pt modelId="{90DF5650-7912-4CA7-A654-900FF3E50D2B}">
      <dgm:prSet phldrT="[Text]" custT="1"/>
      <dgm:spPr/>
      <dgm:t>
        <a:bodyPr/>
        <a:lstStyle/>
        <a:p>
          <a:r>
            <a:rPr lang="en-IN" sz="3600" b="1"/>
            <a:t>Future Work</a:t>
          </a:r>
          <a:endParaRPr lang="en-IN" sz="3600" b="1" dirty="0"/>
        </a:p>
      </dgm:t>
    </dgm:pt>
    <dgm:pt modelId="{06970BA0-134F-4156-8ECD-B263EF775B7B}" type="parTrans" cxnId="{9368E38B-65C6-47CB-BB69-F7F62C9BADC1}">
      <dgm:prSet/>
      <dgm:spPr/>
      <dgm:t>
        <a:bodyPr/>
        <a:lstStyle/>
        <a:p>
          <a:endParaRPr lang="en-IN"/>
        </a:p>
      </dgm:t>
    </dgm:pt>
    <dgm:pt modelId="{1A065B82-BEDB-4F91-BBC1-783876EBE589}" type="sibTrans" cxnId="{9368E38B-65C6-47CB-BB69-F7F62C9BADC1}">
      <dgm:prSet/>
      <dgm:spPr/>
      <dgm:t>
        <a:bodyPr/>
        <a:lstStyle/>
        <a:p>
          <a:endParaRPr lang="en-IN"/>
        </a:p>
      </dgm:t>
    </dgm:pt>
    <dgm:pt modelId="{9C4C21BA-C2EF-4757-B1A5-8C3FA00F707B}">
      <dgm:prSet phldrT="[Text]"/>
      <dgm:spPr/>
      <dgm:t>
        <a:bodyPr/>
        <a:lstStyle/>
        <a:p>
          <a:r>
            <a:rPr lang="en-US" b="1" i="0" dirty="0">
              <a:effectLst/>
            </a:rPr>
            <a:t>Data Expansion</a:t>
          </a:r>
          <a:endParaRPr lang="en-IN" dirty="0"/>
        </a:p>
      </dgm:t>
    </dgm:pt>
    <dgm:pt modelId="{8B00330F-64E2-4F71-89F9-2DA72577923A}" type="parTrans" cxnId="{A79EF147-AB3F-4413-95C1-55897EA515C2}">
      <dgm:prSet/>
      <dgm:spPr/>
      <dgm:t>
        <a:bodyPr/>
        <a:lstStyle/>
        <a:p>
          <a:endParaRPr lang="en-IN"/>
        </a:p>
      </dgm:t>
    </dgm:pt>
    <dgm:pt modelId="{ADEE9914-93C6-45B0-8FF6-8322AF969AF2}" type="sibTrans" cxnId="{A79EF147-AB3F-4413-95C1-55897EA515C2}">
      <dgm:prSet/>
      <dgm:spPr/>
      <dgm:t>
        <a:bodyPr/>
        <a:lstStyle/>
        <a:p>
          <a:endParaRPr lang="en-IN"/>
        </a:p>
      </dgm:t>
    </dgm:pt>
    <dgm:pt modelId="{75A490F9-D488-434B-9C34-1BF07050A272}">
      <dgm:prSet phldrT="[Text]"/>
      <dgm:spPr/>
      <dgm:t>
        <a:bodyPr/>
        <a:lstStyle/>
        <a:p>
          <a:r>
            <a:rPr lang="en-US" b="1" i="0">
              <a:effectLst/>
            </a:rPr>
            <a:t>Model Enhancement</a:t>
          </a:r>
          <a:endParaRPr lang="en-IN" dirty="0"/>
        </a:p>
      </dgm:t>
    </dgm:pt>
    <dgm:pt modelId="{AAEA8F19-A11E-4735-ABB0-4C8A77B57D62}" type="parTrans" cxnId="{8EBFF104-CADA-4AA6-979C-7D6589DEA0AA}">
      <dgm:prSet/>
      <dgm:spPr/>
      <dgm:t>
        <a:bodyPr/>
        <a:lstStyle/>
        <a:p>
          <a:endParaRPr lang="en-IN"/>
        </a:p>
      </dgm:t>
    </dgm:pt>
    <dgm:pt modelId="{FD910349-3C3E-4ADB-B837-B12D5A1DFB86}" type="sibTrans" cxnId="{8EBFF104-CADA-4AA6-979C-7D6589DEA0AA}">
      <dgm:prSet/>
      <dgm:spPr/>
      <dgm:t>
        <a:bodyPr/>
        <a:lstStyle/>
        <a:p>
          <a:endParaRPr lang="en-IN"/>
        </a:p>
      </dgm:t>
    </dgm:pt>
    <dgm:pt modelId="{15432853-63C2-42AC-8F51-9B84EC7C5FED}">
      <dgm:prSet phldrT="[Text]"/>
      <dgm:spPr/>
      <dgm:t>
        <a:bodyPr/>
        <a:lstStyle/>
        <a:p>
          <a:r>
            <a:rPr lang="en-US" b="1" i="0">
              <a:effectLst/>
            </a:rPr>
            <a:t>Farmer Accessibility</a:t>
          </a:r>
          <a:endParaRPr lang="en-IN" dirty="0"/>
        </a:p>
      </dgm:t>
    </dgm:pt>
    <dgm:pt modelId="{E72B4580-A04D-44B5-87F6-4109E2E335EE}" type="parTrans" cxnId="{C8366E69-B64B-4485-95A3-DE07817739DC}">
      <dgm:prSet/>
      <dgm:spPr/>
      <dgm:t>
        <a:bodyPr/>
        <a:lstStyle/>
        <a:p>
          <a:endParaRPr lang="en-IN"/>
        </a:p>
      </dgm:t>
    </dgm:pt>
    <dgm:pt modelId="{4E73C2CB-072A-4880-8A7B-888F90C1D514}" type="sibTrans" cxnId="{C8366E69-B64B-4485-95A3-DE07817739DC}">
      <dgm:prSet/>
      <dgm:spPr/>
      <dgm:t>
        <a:bodyPr/>
        <a:lstStyle/>
        <a:p>
          <a:endParaRPr lang="en-IN"/>
        </a:p>
      </dgm:t>
    </dgm:pt>
    <dgm:pt modelId="{AF074DDB-A5F7-464E-93F2-49C160C78BBA}">
      <dgm:prSet phldrT="[Text]"/>
      <dgm:spPr/>
      <dgm:t>
        <a:bodyPr/>
        <a:lstStyle/>
        <a:p>
          <a:r>
            <a:rPr lang="en-US" b="1" i="0">
              <a:effectLst/>
            </a:rPr>
            <a:t>Future Goals</a:t>
          </a:r>
          <a:endParaRPr lang="en-IN" dirty="0"/>
        </a:p>
      </dgm:t>
    </dgm:pt>
    <dgm:pt modelId="{F505334D-8A7A-42C7-BE3C-7A908611143F}" type="parTrans" cxnId="{1CBE7A33-84F6-458B-8CE2-0085272BDCE3}">
      <dgm:prSet/>
      <dgm:spPr/>
      <dgm:t>
        <a:bodyPr/>
        <a:lstStyle/>
        <a:p>
          <a:endParaRPr lang="en-IN"/>
        </a:p>
      </dgm:t>
    </dgm:pt>
    <dgm:pt modelId="{3EC1AA7F-F9B4-4AE3-B31D-50B7198617BB}" type="sibTrans" cxnId="{1CBE7A33-84F6-458B-8CE2-0085272BDCE3}">
      <dgm:prSet/>
      <dgm:spPr/>
      <dgm:t>
        <a:bodyPr/>
        <a:lstStyle/>
        <a:p>
          <a:endParaRPr lang="en-IN"/>
        </a:p>
      </dgm:t>
    </dgm:pt>
    <dgm:pt modelId="{F605312C-BFEE-4B42-A81E-557B93F2F65B}">
      <dgm:prSet phldrT="[Text]"/>
      <dgm:spPr/>
      <dgm:t>
        <a:bodyPr/>
        <a:lstStyle/>
        <a:p>
          <a:r>
            <a:rPr lang="en-US" b="1" i="0">
              <a:effectLst/>
            </a:rPr>
            <a:t>User Feedback Integration</a:t>
          </a:r>
          <a:endParaRPr lang="en-IN" dirty="0"/>
        </a:p>
      </dgm:t>
    </dgm:pt>
    <dgm:pt modelId="{DBC757E1-2651-4338-A21C-6F1310CCC195}" type="parTrans" cxnId="{266AB6F4-BB9C-4FB8-9633-7C7D83A96E5E}">
      <dgm:prSet/>
      <dgm:spPr/>
      <dgm:t>
        <a:bodyPr/>
        <a:lstStyle/>
        <a:p>
          <a:endParaRPr lang="en-IN"/>
        </a:p>
      </dgm:t>
    </dgm:pt>
    <dgm:pt modelId="{93D6F568-4469-47D4-9970-D596FEE3E67E}" type="sibTrans" cxnId="{266AB6F4-BB9C-4FB8-9633-7C7D83A96E5E}">
      <dgm:prSet/>
      <dgm:spPr/>
      <dgm:t>
        <a:bodyPr/>
        <a:lstStyle/>
        <a:p>
          <a:endParaRPr lang="en-IN"/>
        </a:p>
      </dgm:t>
    </dgm:pt>
    <dgm:pt modelId="{B247D8D6-A4E3-452B-9849-81FBD77F617C}">
      <dgm:prSet phldrT="[Text]"/>
      <dgm:spPr/>
      <dgm:t>
        <a:bodyPr/>
        <a:lstStyle/>
        <a:p>
          <a:r>
            <a:rPr lang="en-US" b="1" i="0" dirty="0">
              <a:effectLst/>
            </a:rPr>
            <a:t>Continuous Improvement</a:t>
          </a:r>
          <a:endParaRPr lang="en-IN" dirty="0"/>
        </a:p>
      </dgm:t>
    </dgm:pt>
    <dgm:pt modelId="{DBFCDB85-2BC4-4314-BB7D-01653DE15E4D}" type="parTrans" cxnId="{A7F6AE47-F385-4580-B4D7-66ED78775DB3}">
      <dgm:prSet/>
      <dgm:spPr/>
      <dgm:t>
        <a:bodyPr/>
        <a:lstStyle/>
        <a:p>
          <a:endParaRPr lang="en-IN"/>
        </a:p>
      </dgm:t>
    </dgm:pt>
    <dgm:pt modelId="{5AA20A8A-4452-42F5-8FDB-2D38D8CD8986}" type="sibTrans" cxnId="{A7F6AE47-F385-4580-B4D7-66ED78775DB3}">
      <dgm:prSet/>
      <dgm:spPr/>
      <dgm:t>
        <a:bodyPr/>
        <a:lstStyle/>
        <a:p>
          <a:endParaRPr lang="en-IN"/>
        </a:p>
      </dgm:t>
    </dgm:pt>
    <dgm:pt modelId="{540364D5-404E-4791-BF89-36C9F557D586}">
      <dgm:prSet/>
      <dgm:spPr/>
      <dgm:t>
        <a:bodyPr/>
        <a:lstStyle/>
        <a:p>
          <a:endParaRPr lang="en-IN"/>
        </a:p>
      </dgm:t>
    </dgm:pt>
    <dgm:pt modelId="{D5E31220-7D33-4877-9A8E-A66F22D3A1E6}" type="parTrans" cxnId="{FF7C23B4-BFB4-46BE-852A-5006B8D17F68}">
      <dgm:prSet/>
      <dgm:spPr/>
      <dgm:t>
        <a:bodyPr/>
        <a:lstStyle/>
        <a:p>
          <a:endParaRPr lang="en-IN"/>
        </a:p>
      </dgm:t>
    </dgm:pt>
    <dgm:pt modelId="{6BBD30E4-65CA-4A34-B82A-39E5281131B9}" type="sibTrans" cxnId="{FF7C23B4-BFB4-46BE-852A-5006B8D17F68}">
      <dgm:prSet/>
      <dgm:spPr/>
      <dgm:t>
        <a:bodyPr/>
        <a:lstStyle/>
        <a:p>
          <a:endParaRPr lang="en-IN"/>
        </a:p>
      </dgm:t>
    </dgm:pt>
    <dgm:pt modelId="{9B87F069-C820-459B-B5A3-3279A5D811A5}" type="pres">
      <dgm:prSet presAssocID="{32263F5D-A6A4-4F48-8E1B-54D7008591DD}" presName="Name0" presStyleCnt="0">
        <dgm:presLayoutVars>
          <dgm:chMax val="1"/>
          <dgm:chPref val="1"/>
          <dgm:dir/>
          <dgm:animOne val="branch"/>
          <dgm:animLvl val="lvl"/>
        </dgm:presLayoutVars>
      </dgm:prSet>
      <dgm:spPr/>
    </dgm:pt>
    <dgm:pt modelId="{4CCA726B-53AC-4107-882A-BA410367CE47}" type="pres">
      <dgm:prSet presAssocID="{90DF5650-7912-4CA7-A654-900FF3E50D2B}" presName="Parent" presStyleLbl="node0" presStyleIdx="0" presStyleCnt="1">
        <dgm:presLayoutVars>
          <dgm:chMax val="6"/>
          <dgm:chPref val="6"/>
        </dgm:presLayoutVars>
      </dgm:prSet>
      <dgm:spPr/>
    </dgm:pt>
    <dgm:pt modelId="{4E14CF53-1EEE-4211-B166-99FFC04355AF}" type="pres">
      <dgm:prSet presAssocID="{9C4C21BA-C2EF-4757-B1A5-8C3FA00F707B}" presName="Accent1" presStyleCnt="0"/>
      <dgm:spPr/>
    </dgm:pt>
    <dgm:pt modelId="{6755363D-EC41-4D98-8C00-B9EA1B58C1A1}" type="pres">
      <dgm:prSet presAssocID="{9C4C21BA-C2EF-4757-B1A5-8C3FA00F707B}" presName="Accent" presStyleLbl="bgShp" presStyleIdx="0" presStyleCnt="6"/>
      <dgm:spPr/>
    </dgm:pt>
    <dgm:pt modelId="{462B5589-8DC2-4CC1-8932-4841B0D5FCDE}" type="pres">
      <dgm:prSet presAssocID="{9C4C21BA-C2EF-4757-B1A5-8C3FA00F707B}" presName="Child1" presStyleLbl="node1" presStyleIdx="0" presStyleCnt="6">
        <dgm:presLayoutVars>
          <dgm:chMax val="0"/>
          <dgm:chPref val="0"/>
          <dgm:bulletEnabled val="1"/>
        </dgm:presLayoutVars>
      </dgm:prSet>
      <dgm:spPr/>
    </dgm:pt>
    <dgm:pt modelId="{A96D36FF-0BEF-4640-9E99-5F89A0103843}" type="pres">
      <dgm:prSet presAssocID="{75A490F9-D488-434B-9C34-1BF07050A272}" presName="Accent2" presStyleCnt="0"/>
      <dgm:spPr/>
    </dgm:pt>
    <dgm:pt modelId="{C4AE52A9-CD71-48EC-A5EC-4B6F6D45FED2}" type="pres">
      <dgm:prSet presAssocID="{75A490F9-D488-434B-9C34-1BF07050A272}" presName="Accent" presStyleLbl="bgShp" presStyleIdx="1" presStyleCnt="6"/>
      <dgm:spPr/>
    </dgm:pt>
    <dgm:pt modelId="{765EA2BC-1DCA-486A-B7EC-C477FB118C11}" type="pres">
      <dgm:prSet presAssocID="{75A490F9-D488-434B-9C34-1BF07050A272}" presName="Child2" presStyleLbl="node1" presStyleIdx="1" presStyleCnt="6">
        <dgm:presLayoutVars>
          <dgm:chMax val="0"/>
          <dgm:chPref val="0"/>
          <dgm:bulletEnabled val="1"/>
        </dgm:presLayoutVars>
      </dgm:prSet>
      <dgm:spPr/>
    </dgm:pt>
    <dgm:pt modelId="{87B3F59A-6888-4F38-98A4-F9772BC48107}" type="pres">
      <dgm:prSet presAssocID="{15432853-63C2-42AC-8F51-9B84EC7C5FED}" presName="Accent3" presStyleCnt="0"/>
      <dgm:spPr/>
    </dgm:pt>
    <dgm:pt modelId="{1E2B0509-D800-4F63-9B7F-507D98EA6261}" type="pres">
      <dgm:prSet presAssocID="{15432853-63C2-42AC-8F51-9B84EC7C5FED}" presName="Accent" presStyleLbl="bgShp" presStyleIdx="2" presStyleCnt="6"/>
      <dgm:spPr/>
    </dgm:pt>
    <dgm:pt modelId="{FB54A857-4436-49AD-B9FE-8D27862BA2DE}" type="pres">
      <dgm:prSet presAssocID="{15432853-63C2-42AC-8F51-9B84EC7C5FED}" presName="Child3" presStyleLbl="node1" presStyleIdx="2" presStyleCnt="6">
        <dgm:presLayoutVars>
          <dgm:chMax val="0"/>
          <dgm:chPref val="0"/>
          <dgm:bulletEnabled val="1"/>
        </dgm:presLayoutVars>
      </dgm:prSet>
      <dgm:spPr/>
    </dgm:pt>
    <dgm:pt modelId="{8E8FAC2B-5122-4DCD-9B40-DF7D42ADB837}" type="pres">
      <dgm:prSet presAssocID="{AF074DDB-A5F7-464E-93F2-49C160C78BBA}" presName="Accent4" presStyleCnt="0"/>
      <dgm:spPr/>
    </dgm:pt>
    <dgm:pt modelId="{48299B49-A180-4574-96B6-DA626C815BE1}" type="pres">
      <dgm:prSet presAssocID="{AF074DDB-A5F7-464E-93F2-49C160C78BBA}" presName="Accent" presStyleLbl="bgShp" presStyleIdx="3" presStyleCnt="6"/>
      <dgm:spPr/>
    </dgm:pt>
    <dgm:pt modelId="{945E9090-ACD6-48FD-B858-A2CE9969D34B}" type="pres">
      <dgm:prSet presAssocID="{AF074DDB-A5F7-464E-93F2-49C160C78BBA}" presName="Child4" presStyleLbl="node1" presStyleIdx="3" presStyleCnt="6">
        <dgm:presLayoutVars>
          <dgm:chMax val="0"/>
          <dgm:chPref val="0"/>
          <dgm:bulletEnabled val="1"/>
        </dgm:presLayoutVars>
      </dgm:prSet>
      <dgm:spPr/>
    </dgm:pt>
    <dgm:pt modelId="{D09BAC24-6DE0-4B4B-B6B8-4BA65DA3EE13}" type="pres">
      <dgm:prSet presAssocID="{F605312C-BFEE-4B42-A81E-557B93F2F65B}" presName="Accent5" presStyleCnt="0"/>
      <dgm:spPr/>
    </dgm:pt>
    <dgm:pt modelId="{44392218-08F6-4388-B576-728ACD97370C}" type="pres">
      <dgm:prSet presAssocID="{F605312C-BFEE-4B42-A81E-557B93F2F65B}" presName="Accent" presStyleLbl="bgShp" presStyleIdx="4" presStyleCnt="6"/>
      <dgm:spPr/>
    </dgm:pt>
    <dgm:pt modelId="{897A9AF6-545C-4E5E-89F7-F0F4E61FDA59}" type="pres">
      <dgm:prSet presAssocID="{F605312C-BFEE-4B42-A81E-557B93F2F65B}" presName="Child5" presStyleLbl="node1" presStyleIdx="4" presStyleCnt="6">
        <dgm:presLayoutVars>
          <dgm:chMax val="0"/>
          <dgm:chPref val="0"/>
          <dgm:bulletEnabled val="1"/>
        </dgm:presLayoutVars>
      </dgm:prSet>
      <dgm:spPr/>
    </dgm:pt>
    <dgm:pt modelId="{212FF1EC-79A8-4B2F-8312-8AE687D5C538}" type="pres">
      <dgm:prSet presAssocID="{B247D8D6-A4E3-452B-9849-81FBD77F617C}" presName="Accent6" presStyleCnt="0"/>
      <dgm:spPr/>
    </dgm:pt>
    <dgm:pt modelId="{C11FB00C-ED23-4C97-89E7-1C412361B8E7}" type="pres">
      <dgm:prSet presAssocID="{B247D8D6-A4E3-452B-9849-81FBD77F617C}" presName="Accent" presStyleLbl="bgShp" presStyleIdx="5" presStyleCnt="6"/>
      <dgm:spPr/>
    </dgm:pt>
    <dgm:pt modelId="{7B58DDB0-165F-43F9-9716-DE37879242E7}" type="pres">
      <dgm:prSet presAssocID="{B247D8D6-A4E3-452B-9849-81FBD77F617C}" presName="Child6" presStyleLbl="node1" presStyleIdx="5" presStyleCnt="6">
        <dgm:presLayoutVars>
          <dgm:chMax val="0"/>
          <dgm:chPref val="0"/>
          <dgm:bulletEnabled val="1"/>
        </dgm:presLayoutVars>
      </dgm:prSet>
      <dgm:spPr/>
    </dgm:pt>
  </dgm:ptLst>
  <dgm:cxnLst>
    <dgm:cxn modelId="{8EBFF104-CADA-4AA6-979C-7D6589DEA0AA}" srcId="{90DF5650-7912-4CA7-A654-900FF3E50D2B}" destId="{75A490F9-D488-434B-9C34-1BF07050A272}" srcOrd="1" destOrd="0" parTransId="{AAEA8F19-A11E-4735-ABB0-4C8A77B57D62}" sibTransId="{FD910349-3C3E-4ADB-B837-B12D5A1DFB86}"/>
    <dgm:cxn modelId="{1CBE7A33-84F6-458B-8CE2-0085272BDCE3}" srcId="{90DF5650-7912-4CA7-A654-900FF3E50D2B}" destId="{AF074DDB-A5F7-464E-93F2-49C160C78BBA}" srcOrd="3" destOrd="0" parTransId="{F505334D-8A7A-42C7-BE3C-7A908611143F}" sibTransId="{3EC1AA7F-F9B4-4AE3-B31D-50B7198617BB}"/>
    <dgm:cxn modelId="{FDD8CC5B-00C9-461B-ABB5-C2CFA45C0A7D}" type="presOf" srcId="{9C4C21BA-C2EF-4757-B1A5-8C3FA00F707B}" destId="{462B5589-8DC2-4CC1-8932-4841B0D5FCDE}" srcOrd="0" destOrd="0" presId="urn:microsoft.com/office/officeart/2011/layout/HexagonRadial"/>
    <dgm:cxn modelId="{86D3B342-7226-4512-A50F-F5FD365A0A1C}" type="presOf" srcId="{B247D8D6-A4E3-452B-9849-81FBD77F617C}" destId="{7B58DDB0-165F-43F9-9716-DE37879242E7}" srcOrd="0" destOrd="0" presId="urn:microsoft.com/office/officeart/2011/layout/HexagonRadial"/>
    <dgm:cxn modelId="{A7F6AE47-F385-4580-B4D7-66ED78775DB3}" srcId="{90DF5650-7912-4CA7-A654-900FF3E50D2B}" destId="{B247D8D6-A4E3-452B-9849-81FBD77F617C}" srcOrd="5" destOrd="0" parTransId="{DBFCDB85-2BC4-4314-BB7D-01653DE15E4D}" sibTransId="{5AA20A8A-4452-42F5-8FDB-2D38D8CD8986}"/>
    <dgm:cxn modelId="{A79EF147-AB3F-4413-95C1-55897EA515C2}" srcId="{90DF5650-7912-4CA7-A654-900FF3E50D2B}" destId="{9C4C21BA-C2EF-4757-B1A5-8C3FA00F707B}" srcOrd="0" destOrd="0" parTransId="{8B00330F-64E2-4F71-89F9-2DA72577923A}" sibTransId="{ADEE9914-93C6-45B0-8FF6-8322AF969AF2}"/>
    <dgm:cxn modelId="{C8366E69-B64B-4485-95A3-DE07817739DC}" srcId="{90DF5650-7912-4CA7-A654-900FF3E50D2B}" destId="{15432853-63C2-42AC-8F51-9B84EC7C5FED}" srcOrd="2" destOrd="0" parTransId="{E72B4580-A04D-44B5-87F6-4109E2E335EE}" sibTransId="{4E73C2CB-072A-4880-8A7B-888F90C1D514}"/>
    <dgm:cxn modelId="{D126C259-DE19-4578-8573-CBD9DFCF6015}" type="presOf" srcId="{75A490F9-D488-434B-9C34-1BF07050A272}" destId="{765EA2BC-1DCA-486A-B7EC-C477FB118C11}" srcOrd="0" destOrd="0" presId="urn:microsoft.com/office/officeart/2011/layout/HexagonRadial"/>
    <dgm:cxn modelId="{9368E38B-65C6-47CB-BB69-F7F62C9BADC1}" srcId="{32263F5D-A6A4-4F48-8E1B-54D7008591DD}" destId="{90DF5650-7912-4CA7-A654-900FF3E50D2B}" srcOrd="0" destOrd="0" parTransId="{06970BA0-134F-4156-8ECD-B263EF775B7B}" sibTransId="{1A065B82-BEDB-4F91-BBC1-783876EBE589}"/>
    <dgm:cxn modelId="{15F0D59B-704D-4792-81E6-F34BA54BE618}" type="presOf" srcId="{15432853-63C2-42AC-8F51-9B84EC7C5FED}" destId="{FB54A857-4436-49AD-B9FE-8D27862BA2DE}" srcOrd="0" destOrd="0" presId="urn:microsoft.com/office/officeart/2011/layout/HexagonRadial"/>
    <dgm:cxn modelId="{BC4FDEA9-EAD0-4EAB-B6A6-1375AC1672D2}" type="presOf" srcId="{AF074DDB-A5F7-464E-93F2-49C160C78BBA}" destId="{945E9090-ACD6-48FD-B858-A2CE9969D34B}" srcOrd="0" destOrd="0" presId="urn:microsoft.com/office/officeart/2011/layout/HexagonRadial"/>
    <dgm:cxn modelId="{FF7C23B4-BFB4-46BE-852A-5006B8D17F68}" srcId="{32263F5D-A6A4-4F48-8E1B-54D7008591DD}" destId="{540364D5-404E-4791-BF89-36C9F557D586}" srcOrd="1" destOrd="0" parTransId="{D5E31220-7D33-4877-9A8E-A66F22D3A1E6}" sibTransId="{6BBD30E4-65CA-4A34-B82A-39E5281131B9}"/>
    <dgm:cxn modelId="{3131AEBC-85B2-40B6-B928-63FE50D40A19}" type="presOf" srcId="{F605312C-BFEE-4B42-A81E-557B93F2F65B}" destId="{897A9AF6-545C-4E5E-89F7-F0F4E61FDA59}" srcOrd="0" destOrd="0" presId="urn:microsoft.com/office/officeart/2011/layout/HexagonRadial"/>
    <dgm:cxn modelId="{B5DBC3C9-52B4-486A-9835-B33AF343E632}" type="presOf" srcId="{32263F5D-A6A4-4F48-8E1B-54D7008591DD}" destId="{9B87F069-C820-459B-B5A3-3279A5D811A5}" srcOrd="0" destOrd="0" presId="urn:microsoft.com/office/officeart/2011/layout/HexagonRadial"/>
    <dgm:cxn modelId="{9D9512EB-0010-480C-AD10-064BF18958CC}" type="presOf" srcId="{90DF5650-7912-4CA7-A654-900FF3E50D2B}" destId="{4CCA726B-53AC-4107-882A-BA410367CE47}" srcOrd="0" destOrd="0" presId="urn:microsoft.com/office/officeart/2011/layout/HexagonRadial"/>
    <dgm:cxn modelId="{266AB6F4-BB9C-4FB8-9633-7C7D83A96E5E}" srcId="{90DF5650-7912-4CA7-A654-900FF3E50D2B}" destId="{F605312C-BFEE-4B42-A81E-557B93F2F65B}" srcOrd="4" destOrd="0" parTransId="{DBC757E1-2651-4338-A21C-6F1310CCC195}" sibTransId="{93D6F568-4469-47D4-9970-D596FEE3E67E}"/>
    <dgm:cxn modelId="{34D35EE2-F9D8-4B6E-B48B-D17FE00CF6AF}" type="presParOf" srcId="{9B87F069-C820-459B-B5A3-3279A5D811A5}" destId="{4CCA726B-53AC-4107-882A-BA410367CE47}" srcOrd="0" destOrd="0" presId="urn:microsoft.com/office/officeart/2011/layout/HexagonRadial"/>
    <dgm:cxn modelId="{A3468AB9-8418-4075-877F-B352182245F8}" type="presParOf" srcId="{9B87F069-C820-459B-B5A3-3279A5D811A5}" destId="{4E14CF53-1EEE-4211-B166-99FFC04355AF}" srcOrd="1" destOrd="0" presId="urn:microsoft.com/office/officeart/2011/layout/HexagonRadial"/>
    <dgm:cxn modelId="{EF8AEEF7-71C4-4376-B94F-47BF0E8FE8CE}" type="presParOf" srcId="{4E14CF53-1EEE-4211-B166-99FFC04355AF}" destId="{6755363D-EC41-4D98-8C00-B9EA1B58C1A1}" srcOrd="0" destOrd="0" presId="urn:microsoft.com/office/officeart/2011/layout/HexagonRadial"/>
    <dgm:cxn modelId="{E9644F08-5187-4980-AAD4-6833248C0D09}" type="presParOf" srcId="{9B87F069-C820-459B-B5A3-3279A5D811A5}" destId="{462B5589-8DC2-4CC1-8932-4841B0D5FCDE}" srcOrd="2" destOrd="0" presId="urn:microsoft.com/office/officeart/2011/layout/HexagonRadial"/>
    <dgm:cxn modelId="{2529F87B-D0B8-4287-B0BE-BDB1FBA90698}" type="presParOf" srcId="{9B87F069-C820-459B-B5A3-3279A5D811A5}" destId="{A96D36FF-0BEF-4640-9E99-5F89A0103843}" srcOrd="3" destOrd="0" presId="urn:microsoft.com/office/officeart/2011/layout/HexagonRadial"/>
    <dgm:cxn modelId="{618A0955-FEFD-40A0-985B-EEDCEB8AB72A}" type="presParOf" srcId="{A96D36FF-0BEF-4640-9E99-5F89A0103843}" destId="{C4AE52A9-CD71-48EC-A5EC-4B6F6D45FED2}" srcOrd="0" destOrd="0" presId="urn:microsoft.com/office/officeart/2011/layout/HexagonRadial"/>
    <dgm:cxn modelId="{6953FBA3-D4FE-4488-AD6F-6AF95A3E898B}" type="presParOf" srcId="{9B87F069-C820-459B-B5A3-3279A5D811A5}" destId="{765EA2BC-1DCA-486A-B7EC-C477FB118C11}" srcOrd="4" destOrd="0" presId="urn:microsoft.com/office/officeart/2011/layout/HexagonRadial"/>
    <dgm:cxn modelId="{4FD07C4F-2E8B-4DAE-90FA-363766485802}" type="presParOf" srcId="{9B87F069-C820-459B-B5A3-3279A5D811A5}" destId="{87B3F59A-6888-4F38-98A4-F9772BC48107}" srcOrd="5" destOrd="0" presId="urn:microsoft.com/office/officeart/2011/layout/HexagonRadial"/>
    <dgm:cxn modelId="{F11DB383-9758-467E-AB1B-B72A02C32A14}" type="presParOf" srcId="{87B3F59A-6888-4F38-98A4-F9772BC48107}" destId="{1E2B0509-D800-4F63-9B7F-507D98EA6261}" srcOrd="0" destOrd="0" presId="urn:microsoft.com/office/officeart/2011/layout/HexagonRadial"/>
    <dgm:cxn modelId="{80FAE6C0-DE35-4F85-AD36-77CB8B5D6064}" type="presParOf" srcId="{9B87F069-C820-459B-B5A3-3279A5D811A5}" destId="{FB54A857-4436-49AD-B9FE-8D27862BA2DE}" srcOrd="6" destOrd="0" presId="urn:microsoft.com/office/officeart/2011/layout/HexagonRadial"/>
    <dgm:cxn modelId="{FEEEFB1F-462E-4E3A-A45F-26859802ECF0}" type="presParOf" srcId="{9B87F069-C820-459B-B5A3-3279A5D811A5}" destId="{8E8FAC2B-5122-4DCD-9B40-DF7D42ADB837}" srcOrd="7" destOrd="0" presId="urn:microsoft.com/office/officeart/2011/layout/HexagonRadial"/>
    <dgm:cxn modelId="{5E97D932-6C2F-4304-8C97-6ADCD8CCA359}" type="presParOf" srcId="{8E8FAC2B-5122-4DCD-9B40-DF7D42ADB837}" destId="{48299B49-A180-4574-96B6-DA626C815BE1}" srcOrd="0" destOrd="0" presId="urn:microsoft.com/office/officeart/2011/layout/HexagonRadial"/>
    <dgm:cxn modelId="{9637542D-CDD4-46A2-8C2F-DA3AE80B93DC}" type="presParOf" srcId="{9B87F069-C820-459B-B5A3-3279A5D811A5}" destId="{945E9090-ACD6-48FD-B858-A2CE9969D34B}" srcOrd="8" destOrd="0" presId="urn:microsoft.com/office/officeart/2011/layout/HexagonRadial"/>
    <dgm:cxn modelId="{F2302150-F79E-4BB5-AD08-CC16F23680C0}" type="presParOf" srcId="{9B87F069-C820-459B-B5A3-3279A5D811A5}" destId="{D09BAC24-6DE0-4B4B-B6B8-4BA65DA3EE13}" srcOrd="9" destOrd="0" presId="urn:microsoft.com/office/officeart/2011/layout/HexagonRadial"/>
    <dgm:cxn modelId="{358F7EDE-4F2F-409B-8A3D-A4ED79C68B01}" type="presParOf" srcId="{D09BAC24-6DE0-4B4B-B6B8-4BA65DA3EE13}" destId="{44392218-08F6-4388-B576-728ACD97370C}" srcOrd="0" destOrd="0" presId="urn:microsoft.com/office/officeart/2011/layout/HexagonRadial"/>
    <dgm:cxn modelId="{7A940BBD-D9C1-456B-8225-8A8A873353CE}" type="presParOf" srcId="{9B87F069-C820-459B-B5A3-3279A5D811A5}" destId="{897A9AF6-545C-4E5E-89F7-F0F4E61FDA59}" srcOrd="10" destOrd="0" presId="urn:microsoft.com/office/officeart/2011/layout/HexagonRadial"/>
    <dgm:cxn modelId="{88E6CCB2-759B-4105-B316-6D093F7DFB27}" type="presParOf" srcId="{9B87F069-C820-459B-B5A3-3279A5D811A5}" destId="{212FF1EC-79A8-4B2F-8312-8AE687D5C538}" srcOrd="11" destOrd="0" presId="urn:microsoft.com/office/officeart/2011/layout/HexagonRadial"/>
    <dgm:cxn modelId="{44B9A373-E5D4-49C2-A64D-DAB52F344BE0}" type="presParOf" srcId="{212FF1EC-79A8-4B2F-8312-8AE687D5C538}" destId="{C11FB00C-ED23-4C97-89E7-1C412361B8E7}" srcOrd="0" destOrd="0" presId="urn:microsoft.com/office/officeart/2011/layout/HexagonRadial"/>
    <dgm:cxn modelId="{B2A6E4A9-523D-4A65-9EB5-4843EFBBB551}" type="presParOf" srcId="{9B87F069-C820-459B-B5A3-3279A5D811A5}" destId="{7B58DDB0-165F-43F9-9716-DE37879242E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DCC7B-EE33-42B3-B620-93D789EBD452}">
      <dsp:nvSpPr>
        <dsp:cNvPr id="0" name=""/>
        <dsp:cNvSpPr/>
      </dsp:nvSpPr>
      <dsp:spPr>
        <a:xfrm>
          <a:off x="2014950" y="1471886"/>
          <a:ext cx="1870831" cy="1618344"/>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rPr>
            <a:t>Health Benefits</a:t>
          </a:r>
        </a:p>
      </dsp:txBody>
      <dsp:txXfrm>
        <a:off x="2324973" y="1740068"/>
        <a:ext cx="1250785" cy="1081980"/>
      </dsp:txXfrm>
    </dsp:sp>
    <dsp:sp modelId="{D703FDDD-9E3E-452E-901D-5F1835F4B2C5}">
      <dsp:nvSpPr>
        <dsp:cNvPr id="0" name=""/>
        <dsp:cNvSpPr/>
      </dsp:nvSpPr>
      <dsp:spPr>
        <a:xfrm>
          <a:off x="3186450" y="697617"/>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AA7FE-942F-4178-9D96-F64BDAFDF7B7}">
      <dsp:nvSpPr>
        <dsp:cNvPr id="0" name=""/>
        <dsp:cNvSpPr/>
      </dsp:nvSpPr>
      <dsp:spPr>
        <a:xfrm>
          <a:off x="2187281" y="0"/>
          <a:ext cx="1533132" cy="132633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Heart Health</a:t>
          </a:r>
        </a:p>
      </dsp:txBody>
      <dsp:txXfrm>
        <a:off x="2441354" y="219803"/>
        <a:ext cx="1024986" cy="886733"/>
      </dsp:txXfrm>
    </dsp:sp>
    <dsp:sp modelId="{8980D346-5303-4B23-B0BC-B8C5C70CFC61}">
      <dsp:nvSpPr>
        <dsp:cNvPr id="0" name=""/>
        <dsp:cNvSpPr/>
      </dsp:nvSpPr>
      <dsp:spPr>
        <a:xfrm>
          <a:off x="4010242" y="1834610"/>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711D-B658-410D-ADBA-67D65320072C}">
      <dsp:nvSpPr>
        <dsp:cNvPr id="0" name=""/>
        <dsp:cNvSpPr/>
      </dsp:nvSpPr>
      <dsp:spPr>
        <a:xfrm>
          <a:off x="3593342" y="815788"/>
          <a:ext cx="1533132" cy="1326339"/>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Immune System</a:t>
          </a:r>
        </a:p>
      </dsp:txBody>
      <dsp:txXfrm>
        <a:off x="3847415" y="1035591"/>
        <a:ext cx="1024986" cy="886733"/>
      </dsp:txXfrm>
    </dsp:sp>
    <dsp:sp modelId="{7694625E-70EB-41ED-9ECC-3E3B623E9162}">
      <dsp:nvSpPr>
        <dsp:cNvPr id="0" name=""/>
        <dsp:cNvSpPr/>
      </dsp:nvSpPr>
      <dsp:spPr>
        <a:xfrm>
          <a:off x="3437983" y="311806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25EBC-EA01-4CE7-88D5-DA93AE941D3C}">
      <dsp:nvSpPr>
        <dsp:cNvPr id="0" name=""/>
        <dsp:cNvSpPr/>
      </dsp:nvSpPr>
      <dsp:spPr>
        <a:xfrm>
          <a:off x="3524665" y="2419532"/>
          <a:ext cx="1670486" cy="1326339"/>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Cholesterol</a:t>
          </a:r>
        </a:p>
      </dsp:txBody>
      <dsp:txXfrm>
        <a:off x="3790184" y="2630350"/>
        <a:ext cx="1139448" cy="904703"/>
      </dsp:txXfrm>
    </dsp:sp>
    <dsp:sp modelId="{BDB455FD-8F4A-4F98-BE07-CF1BED143DDD}">
      <dsp:nvSpPr>
        <dsp:cNvPr id="0" name=""/>
        <dsp:cNvSpPr/>
      </dsp:nvSpPr>
      <dsp:spPr>
        <a:xfrm>
          <a:off x="2018432" y="3251289"/>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267FF-A894-4EBC-8494-D4E68016AD3A}">
      <dsp:nvSpPr>
        <dsp:cNvPr id="0" name=""/>
        <dsp:cNvSpPr/>
      </dsp:nvSpPr>
      <dsp:spPr>
        <a:xfrm>
          <a:off x="2187281" y="3236233"/>
          <a:ext cx="1533132" cy="1326339"/>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Skin</a:t>
          </a:r>
        </a:p>
      </dsp:txBody>
      <dsp:txXfrm>
        <a:off x="2441354" y="3456036"/>
        <a:ext cx="1024986" cy="886733"/>
      </dsp:txXfrm>
    </dsp:sp>
    <dsp:sp modelId="{1933A968-A44C-4944-AC18-0BFF55874416}">
      <dsp:nvSpPr>
        <dsp:cNvPr id="0" name=""/>
        <dsp:cNvSpPr/>
      </dsp:nvSpPr>
      <dsp:spPr>
        <a:xfrm>
          <a:off x="1181149" y="211475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30A6C-EAE0-42BE-9C42-A2E61496678F}">
      <dsp:nvSpPr>
        <dsp:cNvPr id="0" name=""/>
        <dsp:cNvSpPr/>
      </dsp:nvSpPr>
      <dsp:spPr>
        <a:xfrm>
          <a:off x="724881" y="2420444"/>
          <a:ext cx="1632755" cy="1326339"/>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Digestion</a:t>
          </a:r>
        </a:p>
      </dsp:txBody>
      <dsp:txXfrm>
        <a:off x="987256" y="2633579"/>
        <a:ext cx="1108005" cy="900069"/>
      </dsp:txXfrm>
    </dsp:sp>
    <dsp:sp modelId="{A32746AC-B44D-40ED-BA38-6D334772F43E}">
      <dsp:nvSpPr>
        <dsp:cNvPr id="0" name=""/>
        <dsp:cNvSpPr/>
      </dsp:nvSpPr>
      <dsp:spPr>
        <a:xfrm>
          <a:off x="774692" y="813963"/>
          <a:ext cx="1533132" cy="1326339"/>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Cancer</a:t>
          </a:r>
        </a:p>
      </dsp:txBody>
      <dsp:txXfrm>
        <a:off x="1028765" y="1033766"/>
        <a:ext cx="1024986" cy="88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726B-53AC-4107-882A-BA410367CE47}">
      <dsp:nvSpPr>
        <dsp:cNvPr id="0" name=""/>
        <dsp:cNvSpPr/>
      </dsp:nvSpPr>
      <dsp:spPr>
        <a:xfrm>
          <a:off x="4385047" y="1683154"/>
          <a:ext cx="2139362" cy="185063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b="1" kern="1200"/>
            <a:t>Future Work</a:t>
          </a:r>
          <a:endParaRPr lang="en-IN" sz="3600" b="1" kern="1200" dirty="0"/>
        </a:p>
      </dsp:txBody>
      <dsp:txXfrm>
        <a:off x="4739569" y="1989830"/>
        <a:ext cx="1430318" cy="1237283"/>
      </dsp:txXfrm>
    </dsp:sp>
    <dsp:sp modelId="{C4AE52A9-CD71-48EC-A5EC-4B6F6D45FED2}">
      <dsp:nvSpPr>
        <dsp:cNvPr id="0" name=""/>
        <dsp:cNvSpPr/>
      </dsp:nvSpPr>
      <dsp:spPr>
        <a:xfrm>
          <a:off x="5724699" y="797750"/>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B5589-8DC2-4CC1-8932-4841B0D5FCDE}">
      <dsp:nvSpPr>
        <dsp:cNvPr id="0" name=""/>
        <dsp:cNvSpPr/>
      </dsp:nvSpPr>
      <dsp:spPr>
        <a:xfrm>
          <a:off x="4582113" y="0"/>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Data Expansion</a:t>
          </a:r>
          <a:endParaRPr lang="en-IN" sz="1500" kern="1200" dirty="0"/>
        </a:p>
      </dsp:txBody>
      <dsp:txXfrm>
        <a:off x="4872654" y="251352"/>
        <a:ext cx="1172110" cy="1014013"/>
      </dsp:txXfrm>
    </dsp:sp>
    <dsp:sp modelId="{1E2B0509-D800-4F63-9B7F-507D98EA6261}">
      <dsp:nvSpPr>
        <dsp:cNvPr id="0" name=""/>
        <dsp:cNvSpPr/>
      </dsp:nvSpPr>
      <dsp:spPr>
        <a:xfrm>
          <a:off x="6666735" y="2097943"/>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EA2BC-1DCA-486A-B7EC-C477FB118C11}">
      <dsp:nvSpPr>
        <dsp:cNvPr id="0" name=""/>
        <dsp:cNvSpPr/>
      </dsp:nvSpPr>
      <dsp:spPr>
        <a:xfrm>
          <a:off x="6189994" y="932882"/>
          <a:ext cx="1753192" cy="1516717"/>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Model Enhancement</a:t>
          </a:r>
          <a:endParaRPr lang="en-IN" sz="1500" kern="1200" dirty="0"/>
        </a:p>
      </dsp:txBody>
      <dsp:txXfrm>
        <a:off x="6480535" y="1184234"/>
        <a:ext cx="1172110" cy="1014013"/>
      </dsp:txXfrm>
    </dsp:sp>
    <dsp:sp modelId="{48299B49-A180-4574-96B6-DA626C815BE1}">
      <dsp:nvSpPr>
        <dsp:cNvPr id="0" name=""/>
        <dsp:cNvSpPr/>
      </dsp:nvSpPr>
      <dsp:spPr>
        <a:xfrm>
          <a:off x="6012336" y="356561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A857-4436-49AD-B9FE-8D27862BA2DE}">
      <dsp:nvSpPr>
        <dsp:cNvPr id="0" name=""/>
        <dsp:cNvSpPr/>
      </dsp:nvSpPr>
      <dsp:spPr>
        <a:xfrm>
          <a:off x="6189994" y="2766822"/>
          <a:ext cx="1753192" cy="1516717"/>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Farmer Accessibility</a:t>
          </a:r>
          <a:endParaRPr lang="en-IN" sz="1500" kern="1200" dirty="0"/>
        </a:p>
      </dsp:txBody>
      <dsp:txXfrm>
        <a:off x="6480535" y="3018174"/>
        <a:ext cx="1172110" cy="1014013"/>
      </dsp:txXfrm>
    </dsp:sp>
    <dsp:sp modelId="{44392218-08F6-4388-B576-728ACD97370C}">
      <dsp:nvSpPr>
        <dsp:cNvPr id="0" name=""/>
        <dsp:cNvSpPr/>
      </dsp:nvSpPr>
      <dsp:spPr>
        <a:xfrm>
          <a:off x="4389028" y="371796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E9090-ACD6-48FD-B858-A2CE9969D34B}">
      <dsp:nvSpPr>
        <dsp:cNvPr id="0" name=""/>
        <dsp:cNvSpPr/>
      </dsp:nvSpPr>
      <dsp:spPr>
        <a:xfrm>
          <a:off x="4582113" y="3700748"/>
          <a:ext cx="1753192" cy="1516717"/>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Future Goals</a:t>
          </a:r>
          <a:endParaRPr lang="en-IN" sz="1500" kern="1200" dirty="0"/>
        </a:p>
      </dsp:txBody>
      <dsp:txXfrm>
        <a:off x="4872654" y="3952100"/>
        <a:ext cx="1172110" cy="1014013"/>
      </dsp:txXfrm>
    </dsp:sp>
    <dsp:sp modelId="{C11FB00C-ED23-4C97-89E7-1C412361B8E7}">
      <dsp:nvSpPr>
        <dsp:cNvPr id="0" name=""/>
        <dsp:cNvSpPr/>
      </dsp:nvSpPr>
      <dsp:spPr>
        <a:xfrm>
          <a:off x="3431565" y="2418295"/>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A9AF6-545C-4E5E-89F7-F0F4E61FDA59}">
      <dsp:nvSpPr>
        <dsp:cNvPr id="0" name=""/>
        <dsp:cNvSpPr/>
      </dsp:nvSpPr>
      <dsp:spPr>
        <a:xfrm>
          <a:off x="2966767" y="2767865"/>
          <a:ext cx="1753192" cy="1516717"/>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User Feedback Integration</a:t>
          </a:r>
          <a:endParaRPr lang="en-IN" sz="1500" kern="1200" dirty="0"/>
        </a:p>
      </dsp:txBody>
      <dsp:txXfrm>
        <a:off x="3257308" y="3019217"/>
        <a:ext cx="1172110" cy="1014013"/>
      </dsp:txXfrm>
    </dsp:sp>
    <dsp:sp modelId="{7B58DDB0-165F-43F9-9716-DE37879242E7}">
      <dsp:nvSpPr>
        <dsp:cNvPr id="0" name=""/>
        <dsp:cNvSpPr/>
      </dsp:nvSpPr>
      <dsp:spPr>
        <a:xfrm>
          <a:off x="2966767" y="930795"/>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Continuous Improvement</a:t>
          </a:r>
          <a:endParaRPr lang="en-IN" sz="1500" kern="1200" dirty="0"/>
        </a:p>
      </dsp:txBody>
      <dsp:txXfrm>
        <a:off x="3257308" y="1182147"/>
        <a:ext cx="1172110" cy="101401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F22393-BBB7-3CF9-58E5-202125F39F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874F26-FBB9-8C36-7A87-257A141983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9FA07D-372F-4DDA-BF2C-D3BFA1BDC16A}" type="datetimeFigureOut">
              <a:rPr lang="en-IN" smtClean="0"/>
              <a:t>02-05-2024</a:t>
            </a:fld>
            <a:endParaRPr lang="en-IN"/>
          </a:p>
        </p:txBody>
      </p:sp>
      <p:sp>
        <p:nvSpPr>
          <p:cNvPr id="4" name="Footer Placeholder 3">
            <a:extLst>
              <a:ext uri="{FF2B5EF4-FFF2-40B4-BE49-F238E27FC236}">
                <a16:creationId xmlns:a16="http://schemas.microsoft.com/office/drawing/2014/main" id="{2AC9405F-1395-D41D-3C02-7230BCD22E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2FD4F2-74A5-3937-3B44-C73ADC439B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C200D-E5CB-4F8F-BE3B-B678B170BC2A}" type="slidenum">
              <a:rPr lang="en-IN" smtClean="0"/>
              <a:t>‹#›</a:t>
            </a:fld>
            <a:endParaRPr lang="en-IN"/>
          </a:p>
        </p:txBody>
      </p:sp>
    </p:spTree>
    <p:extLst>
      <p:ext uri="{BB962C8B-B14F-4D97-AF65-F5344CB8AC3E}">
        <p14:creationId xmlns:p14="http://schemas.microsoft.com/office/powerpoint/2010/main" val="16228504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45.034"/>
    </inkml:context>
    <inkml:brush xml:id="br0">
      <inkml:brushProperty name="width" value="0.35" units="cm"/>
      <inkml:brushProperty name="height" value="0.35" units="cm"/>
      <inkml:brushProperty name="color" value="#FFFFFF"/>
    </inkml:brush>
  </inkml:definitions>
  <inkml:trace contextRef="#ctx0" brushRef="#br0">0 0 24575,'9'0'0,"12"0"0,15 0 0,7 0 0,9 0 0,4 0 0,7 0 0,-4 0 0,2 0 0,0 0 0,2 0 0,-5 0 0,1 0 0,0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55.4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19687-B78C-4832-A17A-E6BDCC431097}" type="datetimeFigureOut">
              <a:rPr lang="en-IN" smtClean="0"/>
              <a:t>02-05-2024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1C2B5-49FE-43B0-B2C5-EEC35C60BA91}" type="slidenum">
              <a:rPr lang="en-IN" smtClean="0"/>
              <a:t>‹#›</a:t>
            </a:fld>
            <a:endParaRPr lang="en-IN"/>
          </a:p>
        </p:txBody>
      </p:sp>
    </p:spTree>
    <p:extLst>
      <p:ext uri="{BB962C8B-B14F-4D97-AF65-F5344CB8AC3E}">
        <p14:creationId xmlns:p14="http://schemas.microsoft.com/office/powerpoint/2010/main" val="294398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6</a:t>
            </a:fld>
            <a:endParaRPr lang="en-IN"/>
          </a:p>
        </p:txBody>
      </p:sp>
    </p:spTree>
    <p:extLst>
      <p:ext uri="{BB962C8B-B14F-4D97-AF65-F5344CB8AC3E}">
        <p14:creationId xmlns:p14="http://schemas.microsoft.com/office/powerpoint/2010/main" val="180111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22</a:t>
            </a:fld>
            <a:endParaRPr lang="en-IN"/>
          </a:p>
        </p:txBody>
      </p:sp>
    </p:spTree>
    <p:extLst>
      <p:ext uri="{BB962C8B-B14F-4D97-AF65-F5344CB8AC3E}">
        <p14:creationId xmlns:p14="http://schemas.microsoft.com/office/powerpoint/2010/main" val="139767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06E5-4085-944C-6897-D1962FC0B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565D6E-951C-0A3D-8C7C-032C12A7C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ED8758-04E8-CCE9-E23E-2818FBA5F7A6}"/>
              </a:ext>
            </a:extLst>
          </p:cNvPr>
          <p:cNvSpPr>
            <a:spLocks noGrp="1"/>
          </p:cNvSpPr>
          <p:nvPr>
            <p:ph type="dt" sz="half" idx="10"/>
          </p:nvPr>
        </p:nvSpPr>
        <p:spPr/>
        <p:txBody>
          <a:bodyPr/>
          <a:lstStyle/>
          <a:p>
            <a:fld id="{F7F41975-E615-4F88-87EA-E38C49FB0A36}" type="datetime1">
              <a:rPr lang="en-IN" smtClean="0"/>
              <a:t>02-05-2024</a:t>
            </a:fld>
            <a:endParaRPr lang="en-IN"/>
          </a:p>
        </p:txBody>
      </p:sp>
      <p:sp>
        <p:nvSpPr>
          <p:cNvPr id="5" name="Footer Placeholder 4">
            <a:extLst>
              <a:ext uri="{FF2B5EF4-FFF2-40B4-BE49-F238E27FC236}">
                <a16:creationId xmlns:a16="http://schemas.microsoft.com/office/drawing/2014/main" id="{4FC3374A-DE8D-7751-3BB8-9AADFB0F6E5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86DB21E6-A11F-FBF5-89A6-B27A0B876A8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672891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A863-4B9D-C0B6-AFA7-2D02781C1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E58028-D1FD-C54E-A043-1C1374F79B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8B27E-6693-BF81-0117-3CCA86D8DF2C}"/>
              </a:ext>
            </a:extLst>
          </p:cNvPr>
          <p:cNvSpPr>
            <a:spLocks noGrp="1"/>
          </p:cNvSpPr>
          <p:nvPr>
            <p:ph type="dt" sz="half" idx="10"/>
          </p:nvPr>
        </p:nvSpPr>
        <p:spPr/>
        <p:txBody>
          <a:bodyPr/>
          <a:lstStyle/>
          <a:p>
            <a:fld id="{7808143F-A193-4536-BE85-10A67A85AFE9}" type="datetime1">
              <a:rPr lang="en-IN" smtClean="0"/>
              <a:t>02-05-2024</a:t>
            </a:fld>
            <a:endParaRPr lang="en-IN"/>
          </a:p>
        </p:txBody>
      </p:sp>
      <p:sp>
        <p:nvSpPr>
          <p:cNvPr id="5" name="Footer Placeholder 4">
            <a:extLst>
              <a:ext uri="{FF2B5EF4-FFF2-40B4-BE49-F238E27FC236}">
                <a16:creationId xmlns:a16="http://schemas.microsoft.com/office/drawing/2014/main" id="{AC44080E-52FC-12CC-5727-EF7338AF5C7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1E3E045D-F3B6-8A91-7025-44BF49107C60}"/>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817646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87B110-176E-0970-996E-F34844B6C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385F5-D25D-FF35-81DF-71C3D3128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FEA44-8810-C59A-D2DE-6BC50E33463E}"/>
              </a:ext>
            </a:extLst>
          </p:cNvPr>
          <p:cNvSpPr>
            <a:spLocks noGrp="1"/>
          </p:cNvSpPr>
          <p:nvPr>
            <p:ph type="dt" sz="half" idx="10"/>
          </p:nvPr>
        </p:nvSpPr>
        <p:spPr/>
        <p:txBody>
          <a:bodyPr/>
          <a:lstStyle/>
          <a:p>
            <a:fld id="{7F595B12-BF99-4048-848F-9CDEFCB8DB27}" type="datetime1">
              <a:rPr lang="en-IN" smtClean="0"/>
              <a:t>02-05-2024</a:t>
            </a:fld>
            <a:endParaRPr lang="en-IN"/>
          </a:p>
        </p:txBody>
      </p:sp>
      <p:sp>
        <p:nvSpPr>
          <p:cNvPr id="5" name="Footer Placeholder 4">
            <a:extLst>
              <a:ext uri="{FF2B5EF4-FFF2-40B4-BE49-F238E27FC236}">
                <a16:creationId xmlns:a16="http://schemas.microsoft.com/office/drawing/2014/main" id="{8BF89B40-F27B-4E96-D7FF-EBF0D4AE2F7D}"/>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5C7C284A-3233-A62A-BB51-4360AA13E906}"/>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9415472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E8-992A-DE04-8E33-3CD5798868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5C67CC-C3ED-EFC2-5453-94DBD9F4AD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12E16-CD39-19AF-439F-EFC08F7B9E2F}"/>
              </a:ext>
            </a:extLst>
          </p:cNvPr>
          <p:cNvSpPr>
            <a:spLocks noGrp="1"/>
          </p:cNvSpPr>
          <p:nvPr>
            <p:ph type="dt" sz="half" idx="10"/>
          </p:nvPr>
        </p:nvSpPr>
        <p:spPr/>
        <p:txBody>
          <a:bodyPr/>
          <a:lstStyle/>
          <a:p>
            <a:fld id="{201159E6-C335-49DB-B007-57C17151BC21}" type="datetime1">
              <a:rPr lang="en-IN" smtClean="0"/>
              <a:t>02-05-2024</a:t>
            </a:fld>
            <a:endParaRPr lang="en-IN"/>
          </a:p>
        </p:txBody>
      </p:sp>
      <p:sp>
        <p:nvSpPr>
          <p:cNvPr id="5" name="Footer Placeholder 4">
            <a:extLst>
              <a:ext uri="{FF2B5EF4-FFF2-40B4-BE49-F238E27FC236}">
                <a16:creationId xmlns:a16="http://schemas.microsoft.com/office/drawing/2014/main" id="{942868E0-7911-BF6E-6B25-5BA103C087C3}"/>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E4052547-13C5-6274-D8F6-887908AD163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15054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F673-2790-CD14-FA62-6C75A4800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49BBF5-EF92-3E8C-CCE6-ED753BB42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755E6-1315-E5B0-0CA4-585498272757}"/>
              </a:ext>
            </a:extLst>
          </p:cNvPr>
          <p:cNvSpPr>
            <a:spLocks noGrp="1"/>
          </p:cNvSpPr>
          <p:nvPr>
            <p:ph type="dt" sz="half" idx="10"/>
          </p:nvPr>
        </p:nvSpPr>
        <p:spPr/>
        <p:txBody>
          <a:bodyPr/>
          <a:lstStyle/>
          <a:p>
            <a:fld id="{4F4C5392-8E73-4F09-A26D-BF7DE9AEFD69}" type="datetime1">
              <a:rPr lang="en-IN" smtClean="0"/>
              <a:t>02-05-2024</a:t>
            </a:fld>
            <a:endParaRPr lang="en-IN"/>
          </a:p>
        </p:txBody>
      </p:sp>
      <p:sp>
        <p:nvSpPr>
          <p:cNvPr id="5" name="Footer Placeholder 4">
            <a:extLst>
              <a:ext uri="{FF2B5EF4-FFF2-40B4-BE49-F238E27FC236}">
                <a16:creationId xmlns:a16="http://schemas.microsoft.com/office/drawing/2014/main" id="{DA618E4B-279F-0D49-A444-3DE59943CAE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3E4BB87-B9F5-D00F-BBA9-31736CCE9137}"/>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320624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A89-ED1D-ED78-FE6F-787DA970A0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F9896-1973-5D11-1D65-16B6888EF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3C890-F492-2411-1809-6F9BAECD7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DADB00-0FCB-F6CA-C44C-0A3DF20302F0}"/>
              </a:ext>
            </a:extLst>
          </p:cNvPr>
          <p:cNvSpPr>
            <a:spLocks noGrp="1"/>
          </p:cNvSpPr>
          <p:nvPr>
            <p:ph type="dt" sz="half" idx="10"/>
          </p:nvPr>
        </p:nvSpPr>
        <p:spPr/>
        <p:txBody>
          <a:bodyPr/>
          <a:lstStyle/>
          <a:p>
            <a:fld id="{DC84FD90-BEC4-4D46-B51D-C0781246D44C}" type="datetime1">
              <a:rPr lang="en-IN" smtClean="0"/>
              <a:t>02-05-2024</a:t>
            </a:fld>
            <a:endParaRPr lang="en-IN"/>
          </a:p>
        </p:txBody>
      </p:sp>
      <p:sp>
        <p:nvSpPr>
          <p:cNvPr id="6" name="Footer Placeholder 5">
            <a:extLst>
              <a:ext uri="{FF2B5EF4-FFF2-40B4-BE49-F238E27FC236}">
                <a16:creationId xmlns:a16="http://schemas.microsoft.com/office/drawing/2014/main" id="{0D9A3155-61EA-B452-EDAC-E0AC32FBA39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4D0D2B69-DC91-5D80-A8B3-45318878420E}"/>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7787366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BD40-7AFD-F3A7-EF74-BA29C39D9C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D6F4E-C6ED-E9FE-9D15-32A3F4317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C07BD-42F7-FE24-841B-F9A9B93072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1EAC79-D4D1-68E8-9D07-6E989D114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CC7BD-FAA2-A156-1A9E-BBEB4BE2E0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AE63F7-6C65-BED4-2704-A4D409F4D701}"/>
              </a:ext>
            </a:extLst>
          </p:cNvPr>
          <p:cNvSpPr>
            <a:spLocks noGrp="1"/>
          </p:cNvSpPr>
          <p:nvPr>
            <p:ph type="dt" sz="half" idx="10"/>
          </p:nvPr>
        </p:nvSpPr>
        <p:spPr/>
        <p:txBody>
          <a:bodyPr/>
          <a:lstStyle/>
          <a:p>
            <a:fld id="{A7F72F7A-D767-4F9E-BDEC-24521CBABF00}" type="datetime1">
              <a:rPr lang="en-IN" smtClean="0"/>
              <a:t>02-05-2024</a:t>
            </a:fld>
            <a:endParaRPr lang="en-IN"/>
          </a:p>
        </p:txBody>
      </p:sp>
      <p:sp>
        <p:nvSpPr>
          <p:cNvPr id="8" name="Footer Placeholder 7">
            <a:extLst>
              <a:ext uri="{FF2B5EF4-FFF2-40B4-BE49-F238E27FC236}">
                <a16:creationId xmlns:a16="http://schemas.microsoft.com/office/drawing/2014/main" id="{66043B85-1AA7-4A5A-EF86-8A1D37CBEEA3}"/>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157B4761-8B14-17E9-0B56-4EDC7FECBAF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82969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549A-98C8-8FDF-FED1-B8E874279A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4EA64F-D951-ABE9-4928-20E275CA2CAB}"/>
              </a:ext>
            </a:extLst>
          </p:cNvPr>
          <p:cNvSpPr>
            <a:spLocks noGrp="1"/>
          </p:cNvSpPr>
          <p:nvPr>
            <p:ph type="dt" sz="half" idx="10"/>
          </p:nvPr>
        </p:nvSpPr>
        <p:spPr/>
        <p:txBody>
          <a:bodyPr/>
          <a:lstStyle/>
          <a:p>
            <a:fld id="{352CAC63-EBFC-4A91-B009-D66AD6A8626A}" type="datetime1">
              <a:rPr lang="en-IN" smtClean="0"/>
              <a:t>02-05-2024</a:t>
            </a:fld>
            <a:endParaRPr lang="en-IN"/>
          </a:p>
        </p:txBody>
      </p:sp>
      <p:sp>
        <p:nvSpPr>
          <p:cNvPr id="4" name="Footer Placeholder 3">
            <a:extLst>
              <a:ext uri="{FF2B5EF4-FFF2-40B4-BE49-F238E27FC236}">
                <a16:creationId xmlns:a16="http://schemas.microsoft.com/office/drawing/2014/main" id="{53EB735F-6ABC-BD09-B216-AB1A88D32839}"/>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3D920847-9031-A9BD-6303-1D1E882A5F8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84025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7A773-2ACE-263A-7ECD-10584B974849}"/>
              </a:ext>
            </a:extLst>
          </p:cNvPr>
          <p:cNvSpPr>
            <a:spLocks noGrp="1"/>
          </p:cNvSpPr>
          <p:nvPr>
            <p:ph type="dt" sz="half" idx="10"/>
          </p:nvPr>
        </p:nvSpPr>
        <p:spPr/>
        <p:txBody>
          <a:bodyPr/>
          <a:lstStyle/>
          <a:p>
            <a:fld id="{82F1902B-0868-4E5D-AEBB-2B251B420092}" type="datetime1">
              <a:rPr lang="en-IN" smtClean="0"/>
              <a:t>02-05-2024</a:t>
            </a:fld>
            <a:endParaRPr lang="en-IN"/>
          </a:p>
        </p:txBody>
      </p:sp>
      <p:sp>
        <p:nvSpPr>
          <p:cNvPr id="3" name="Footer Placeholder 2">
            <a:extLst>
              <a:ext uri="{FF2B5EF4-FFF2-40B4-BE49-F238E27FC236}">
                <a16:creationId xmlns:a16="http://schemas.microsoft.com/office/drawing/2014/main" id="{80EF2B71-254A-33A1-965D-2A34D8CAE652}"/>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42AA4CB1-39FE-7C78-9D4F-2A762239865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626177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EEF1-358C-F6EA-6FD9-7E1FBFC2E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B35213-FA1C-14C6-6D56-7998CD677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51E1A-CEF1-95C7-AC85-16E86DDC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F3B1D-C3DC-490D-0747-014BB967FAE9}"/>
              </a:ext>
            </a:extLst>
          </p:cNvPr>
          <p:cNvSpPr>
            <a:spLocks noGrp="1"/>
          </p:cNvSpPr>
          <p:nvPr>
            <p:ph type="dt" sz="half" idx="10"/>
          </p:nvPr>
        </p:nvSpPr>
        <p:spPr/>
        <p:txBody>
          <a:bodyPr/>
          <a:lstStyle/>
          <a:p>
            <a:fld id="{7C04D5FE-207C-415D-B96D-A73319C7C29A}" type="datetime1">
              <a:rPr lang="en-IN" smtClean="0"/>
              <a:t>02-05-2024</a:t>
            </a:fld>
            <a:endParaRPr lang="en-IN"/>
          </a:p>
        </p:txBody>
      </p:sp>
      <p:sp>
        <p:nvSpPr>
          <p:cNvPr id="6" name="Footer Placeholder 5">
            <a:extLst>
              <a:ext uri="{FF2B5EF4-FFF2-40B4-BE49-F238E27FC236}">
                <a16:creationId xmlns:a16="http://schemas.microsoft.com/office/drawing/2014/main" id="{36B965B3-67F5-EC5D-189D-836FF7B2A5A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576F569B-7D92-09A0-9C40-5195A86A67A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05761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963-9F99-A990-3852-291379F78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824033-7E34-7AA0-3FD3-7B96E6045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3F59E5-8EF0-70F2-022F-60420119F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70B9A-991A-97E8-CFA2-2E206AFCA4EC}"/>
              </a:ext>
            </a:extLst>
          </p:cNvPr>
          <p:cNvSpPr>
            <a:spLocks noGrp="1"/>
          </p:cNvSpPr>
          <p:nvPr>
            <p:ph type="dt" sz="half" idx="10"/>
          </p:nvPr>
        </p:nvSpPr>
        <p:spPr/>
        <p:txBody>
          <a:bodyPr/>
          <a:lstStyle/>
          <a:p>
            <a:fld id="{C89FEA72-525A-4650-AFD7-9970BEDA33DA}" type="datetime1">
              <a:rPr lang="en-IN" smtClean="0"/>
              <a:t>02-05-2024</a:t>
            </a:fld>
            <a:endParaRPr lang="en-IN"/>
          </a:p>
        </p:txBody>
      </p:sp>
      <p:sp>
        <p:nvSpPr>
          <p:cNvPr id="6" name="Footer Placeholder 5">
            <a:extLst>
              <a:ext uri="{FF2B5EF4-FFF2-40B4-BE49-F238E27FC236}">
                <a16:creationId xmlns:a16="http://schemas.microsoft.com/office/drawing/2014/main" id="{4F0C3F4E-DB7A-BFD0-15CA-F370B6154810}"/>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9AC35F85-11C7-2317-3001-94B0A4379E19}"/>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914473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AF43A-312A-CB58-36E6-3612310D8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B2DC28-8102-E4E5-3C6E-155F39EE0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09597-B1E8-89C2-A8A8-EDA1BB855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100D3-0F47-4427-A9C1-2CD166F1220F}" type="datetime1">
              <a:rPr lang="en-IN" smtClean="0"/>
              <a:t>02-05-2024</a:t>
            </a:fld>
            <a:endParaRPr lang="en-IN"/>
          </a:p>
        </p:txBody>
      </p:sp>
      <p:sp>
        <p:nvSpPr>
          <p:cNvPr id="5" name="Footer Placeholder 4">
            <a:extLst>
              <a:ext uri="{FF2B5EF4-FFF2-40B4-BE49-F238E27FC236}">
                <a16:creationId xmlns:a16="http://schemas.microsoft.com/office/drawing/2014/main" id="{B32F565E-1524-B496-9774-BD9E4A664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BBA2F9E7-2532-4C0E-1DC4-BB78FC592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0007C-C5D3-4C08-9F12-FF25CD712FD1}" type="slidenum">
              <a:rPr lang="en-IN" smtClean="0"/>
              <a:t>‹#›</a:t>
            </a:fld>
            <a:endParaRPr lang="en-IN"/>
          </a:p>
        </p:txBody>
      </p:sp>
    </p:spTree>
    <p:extLst>
      <p:ext uri="{BB962C8B-B14F-4D97-AF65-F5344CB8AC3E}">
        <p14:creationId xmlns:p14="http://schemas.microsoft.com/office/powerpoint/2010/main" val="258539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customXml" Target="../ink/ink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countries_by_papaya_production#:~:text=The%20estimated%20total%20world%20production,over%2043%25%20of%20global%20production."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griexchange.apeda.gov.in/India%20Production/India_Productions.aspx?cat=fruit&amp;hscode=105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4/relationships/chartEx" Target="../charts/chartEx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T Puducherry">
            <a:extLst>
              <a:ext uri="{FF2B5EF4-FFF2-40B4-BE49-F238E27FC236}">
                <a16:creationId xmlns:a16="http://schemas.microsoft.com/office/drawing/2014/main" id="{1B594EDC-95E5-6754-E417-5E556647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68" y="177579"/>
            <a:ext cx="1309344" cy="1309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E6DFE0-85DE-9D9D-8C84-89BD112C86E8}"/>
              </a:ext>
            </a:extLst>
          </p:cNvPr>
          <p:cNvSpPr txBox="1"/>
          <p:nvPr/>
        </p:nvSpPr>
        <p:spPr>
          <a:xfrm>
            <a:off x="2055043" y="509086"/>
            <a:ext cx="9958927" cy="646331"/>
          </a:xfrm>
          <a:prstGeom prst="rect">
            <a:avLst/>
          </a:prstGeom>
          <a:noFill/>
        </p:spPr>
        <p:txBody>
          <a:bodyPr wrap="square">
            <a:spAutoFit/>
          </a:bodyPr>
          <a:lstStyle/>
          <a:p>
            <a:r>
              <a:rPr lang="en-US" sz="3600" dirty="0"/>
              <a:t>Department of Computer Science and Engineering</a:t>
            </a:r>
            <a:endParaRPr lang="en-IN" sz="3600" dirty="0"/>
          </a:p>
        </p:txBody>
      </p:sp>
      <p:sp>
        <p:nvSpPr>
          <p:cNvPr id="5" name="TextBox 4">
            <a:extLst>
              <a:ext uri="{FF2B5EF4-FFF2-40B4-BE49-F238E27FC236}">
                <a16:creationId xmlns:a16="http://schemas.microsoft.com/office/drawing/2014/main" id="{DA9E45EB-7F90-95F0-F49E-0F6DDAF9C4D2}"/>
              </a:ext>
            </a:extLst>
          </p:cNvPr>
          <p:cNvSpPr txBox="1"/>
          <p:nvPr/>
        </p:nvSpPr>
        <p:spPr>
          <a:xfrm>
            <a:off x="0" y="1710121"/>
            <a:ext cx="12192000" cy="584775"/>
          </a:xfrm>
          <a:prstGeom prst="rect">
            <a:avLst/>
          </a:prstGeom>
          <a:noFill/>
        </p:spPr>
        <p:txBody>
          <a:bodyPr wrap="square">
            <a:spAutoFit/>
          </a:bodyPr>
          <a:lstStyle/>
          <a:p>
            <a:pPr algn="ctr"/>
            <a:r>
              <a:rPr lang="en-IN" sz="3200"/>
              <a:t>Final Project </a:t>
            </a:r>
            <a:r>
              <a:rPr lang="en-IN" sz="3200" dirty="0"/>
              <a:t>Review</a:t>
            </a:r>
          </a:p>
        </p:txBody>
      </p:sp>
      <p:sp>
        <p:nvSpPr>
          <p:cNvPr id="7" name="TextBox 6">
            <a:extLst>
              <a:ext uri="{FF2B5EF4-FFF2-40B4-BE49-F238E27FC236}">
                <a16:creationId xmlns:a16="http://schemas.microsoft.com/office/drawing/2014/main" id="{4F7222B3-088F-35AC-22C1-E4CD34729747}"/>
              </a:ext>
            </a:extLst>
          </p:cNvPr>
          <p:cNvSpPr txBox="1"/>
          <p:nvPr/>
        </p:nvSpPr>
        <p:spPr>
          <a:xfrm>
            <a:off x="507968" y="5196563"/>
            <a:ext cx="3291034" cy="1323439"/>
          </a:xfrm>
          <a:prstGeom prst="rect">
            <a:avLst/>
          </a:prstGeom>
          <a:noFill/>
        </p:spPr>
        <p:txBody>
          <a:bodyPr wrap="square">
            <a:spAutoFit/>
          </a:bodyPr>
          <a:lstStyle/>
          <a:p>
            <a:pPr algn="ctr"/>
            <a:r>
              <a:rPr lang="en-IN" sz="2000" b="1" dirty="0"/>
              <a:t>Presented by</a:t>
            </a:r>
          </a:p>
          <a:p>
            <a:r>
              <a:rPr lang="en-IN" sz="2000" dirty="0"/>
              <a:t>CS20B1002 - Abhishek Tirkey</a:t>
            </a:r>
          </a:p>
          <a:p>
            <a:r>
              <a:rPr lang="en-IN" sz="2000" dirty="0"/>
              <a:t>CS20B1060 - Ujjwal Kumar</a:t>
            </a:r>
          </a:p>
          <a:p>
            <a:r>
              <a:rPr lang="en-IN" sz="2000" dirty="0"/>
              <a:t>CS20B1065 - K Vivek Kumar</a:t>
            </a:r>
          </a:p>
        </p:txBody>
      </p:sp>
      <p:sp>
        <p:nvSpPr>
          <p:cNvPr id="9" name="TextBox 8">
            <a:extLst>
              <a:ext uri="{FF2B5EF4-FFF2-40B4-BE49-F238E27FC236}">
                <a16:creationId xmlns:a16="http://schemas.microsoft.com/office/drawing/2014/main" id="{A0027433-F579-9C6B-BE10-2A5FF8203058}"/>
              </a:ext>
            </a:extLst>
          </p:cNvPr>
          <p:cNvSpPr txBox="1"/>
          <p:nvPr/>
        </p:nvSpPr>
        <p:spPr>
          <a:xfrm>
            <a:off x="9002598" y="5196563"/>
            <a:ext cx="2681434" cy="1323439"/>
          </a:xfrm>
          <a:prstGeom prst="rect">
            <a:avLst/>
          </a:prstGeom>
          <a:noFill/>
        </p:spPr>
        <p:txBody>
          <a:bodyPr wrap="square">
            <a:spAutoFit/>
          </a:bodyPr>
          <a:lstStyle/>
          <a:p>
            <a:pPr algn="ctr"/>
            <a:r>
              <a:rPr lang="en-IN" sz="2000" b="1" dirty="0"/>
              <a:t>Guided by</a:t>
            </a:r>
          </a:p>
          <a:p>
            <a:pPr algn="ctr"/>
            <a:r>
              <a:rPr lang="en-IN" sz="2000" dirty="0"/>
              <a:t>Dr. P Kumaran</a:t>
            </a:r>
          </a:p>
          <a:p>
            <a:pPr algn="ctr"/>
            <a:r>
              <a:rPr lang="en-IN" sz="2000" dirty="0"/>
              <a:t>Assistant Professor, CSE</a:t>
            </a:r>
          </a:p>
          <a:p>
            <a:pPr algn="ctr"/>
            <a:r>
              <a:rPr lang="en-IN" sz="2000" dirty="0"/>
              <a:t> </a:t>
            </a:r>
          </a:p>
        </p:txBody>
      </p:sp>
      <p:sp>
        <p:nvSpPr>
          <p:cNvPr id="10" name="TextBox 9">
            <a:extLst>
              <a:ext uri="{FF2B5EF4-FFF2-40B4-BE49-F238E27FC236}">
                <a16:creationId xmlns:a16="http://schemas.microsoft.com/office/drawing/2014/main" id="{C5F25AD4-0B13-F53A-CE97-5E3268A6D206}"/>
              </a:ext>
            </a:extLst>
          </p:cNvPr>
          <p:cNvSpPr txBox="1"/>
          <p:nvPr/>
        </p:nvSpPr>
        <p:spPr>
          <a:xfrm>
            <a:off x="103694" y="2849600"/>
            <a:ext cx="12192000" cy="1323439"/>
          </a:xfrm>
          <a:prstGeom prst="rect">
            <a:avLst/>
          </a:prstGeom>
          <a:noFill/>
        </p:spPr>
        <p:txBody>
          <a:bodyPr wrap="square" rtlCol="0">
            <a:spAutoFit/>
          </a:bodyPr>
          <a:lstStyle/>
          <a:p>
            <a:pPr algn="ctr"/>
            <a:r>
              <a:rPr lang="en-IN" sz="4000" dirty="0"/>
              <a:t>Papaya Fruit Disease Classification </a:t>
            </a:r>
            <a:r>
              <a:rPr lang="en-US" sz="4000" b="0" i="0" u="none" strike="noStrike" cap="none" dirty="0">
                <a:solidFill>
                  <a:schemeClr val="dk1"/>
                </a:solidFill>
                <a:ea typeface="Arial"/>
                <a:cs typeface="Arial"/>
                <a:sym typeface="Arial"/>
              </a:rPr>
              <a:t>using </a:t>
            </a:r>
          </a:p>
          <a:p>
            <a:pPr algn="ctr"/>
            <a:r>
              <a:rPr lang="en-US" sz="4000" dirty="0">
                <a:solidFill>
                  <a:schemeClr val="dk1"/>
                </a:solidFill>
                <a:cs typeface="Arial"/>
                <a:sym typeface="Arial"/>
              </a:rPr>
              <a:t>Deep Learning Techniques </a:t>
            </a:r>
            <a:endParaRPr lang="en-IN" sz="4000" dirty="0"/>
          </a:p>
        </p:txBody>
      </p:sp>
      <p:sp>
        <p:nvSpPr>
          <p:cNvPr id="8" name="Slide Number Placeholder 6">
            <a:extLst>
              <a:ext uri="{FF2B5EF4-FFF2-40B4-BE49-F238E27FC236}">
                <a16:creationId xmlns:a16="http://schemas.microsoft.com/office/drawing/2014/main" id="{51CA58FD-64A1-EC82-67E0-0EBDCF3374EB}"/>
              </a:ext>
            </a:extLst>
          </p:cNvPr>
          <p:cNvSpPr txBox="1">
            <a:spLocks/>
          </p:cNvSpPr>
          <p:nvPr/>
        </p:nvSpPr>
        <p:spPr>
          <a:xfrm>
            <a:off x="8855698" y="63374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solidFill>
                <a:schemeClr val="tx1"/>
              </a:solidFill>
            </a:endParaRPr>
          </a:p>
        </p:txBody>
      </p:sp>
    </p:spTree>
    <p:extLst>
      <p:ext uri="{BB962C8B-B14F-4D97-AF65-F5344CB8AC3E}">
        <p14:creationId xmlns:p14="http://schemas.microsoft.com/office/powerpoint/2010/main" val="1456188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09FC3B-0F85-C1ED-D9DB-71EDDB77C5FD}"/>
              </a:ext>
            </a:extLst>
          </p:cNvPr>
          <p:cNvGraphicFramePr>
            <a:graphicFrameLocks noGrp="1"/>
          </p:cNvGraphicFramePr>
          <p:nvPr>
            <p:extLst>
              <p:ext uri="{D42A27DB-BD31-4B8C-83A1-F6EECF244321}">
                <p14:modId xmlns:p14="http://schemas.microsoft.com/office/powerpoint/2010/main" val="4028892468"/>
              </p:ext>
            </p:extLst>
          </p:nvPr>
        </p:nvGraphicFramePr>
        <p:xfrm>
          <a:off x="859409" y="1309556"/>
          <a:ext cx="10473180" cy="5329082"/>
        </p:xfrm>
        <a:graphic>
          <a:graphicData uri="http://schemas.openxmlformats.org/drawingml/2006/table">
            <a:tbl>
              <a:tblPr/>
              <a:tblGrid>
                <a:gridCol w="1745530">
                  <a:extLst>
                    <a:ext uri="{9D8B030D-6E8A-4147-A177-3AD203B41FA5}">
                      <a16:colId xmlns:a16="http://schemas.microsoft.com/office/drawing/2014/main" val="1357967580"/>
                    </a:ext>
                  </a:extLst>
                </a:gridCol>
                <a:gridCol w="1745530">
                  <a:extLst>
                    <a:ext uri="{9D8B030D-6E8A-4147-A177-3AD203B41FA5}">
                      <a16:colId xmlns:a16="http://schemas.microsoft.com/office/drawing/2014/main" val="3246369946"/>
                    </a:ext>
                  </a:extLst>
                </a:gridCol>
                <a:gridCol w="1745530">
                  <a:extLst>
                    <a:ext uri="{9D8B030D-6E8A-4147-A177-3AD203B41FA5}">
                      <a16:colId xmlns:a16="http://schemas.microsoft.com/office/drawing/2014/main" val="2573613364"/>
                    </a:ext>
                  </a:extLst>
                </a:gridCol>
                <a:gridCol w="1745530">
                  <a:extLst>
                    <a:ext uri="{9D8B030D-6E8A-4147-A177-3AD203B41FA5}">
                      <a16:colId xmlns:a16="http://schemas.microsoft.com/office/drawing/2014/main" val="653000837"/>
                    </a:ext>
                  </a:extLst>
                </a:gridCol>
                <a:gridCol w="1703524">
                  <a:extLst>
                    <a:ext uri="{9D8B030D-6E8A-4147-A177-3AD203B41FA5}">
                      <a16:colId xmlns:a16="http://schemas.microsoft.com/office/drawing/2014/main" val="817474000"/>
                    </a:ext>
                  </a:extLst>
                </a:gridCol>
                <a:gridCol w="1787536">
                  <a:extLst>
                    <a:ext uri="{9D8B030D-6E8A-4147-A177-3AD203B41FA5}">
                      <a16:colId xmlns:a16="http://schemas.microsoft.com/office/drawing/2014/main" val="3177398060"/>
                    </a:ext>
                  </a:extLst>
                </a:gridCol>
              </a:tblGrid>
              <a:tr h="525119">
                <a:tc>
                  <a:txBody>
                    <a:bodyPr/>
                    <a:lstStyle/>
                    <a:p>
                      <a:pPr algn="ctr" rtl="0" fontAlgn="b"/>
                      <a:r>
                        <a:rPr lang="en-IN" sz="1800" b="1" dirty="0">
                          <a:effectLst/>
                        </a:rPr>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21576580"/>
                  </a:ext>
                </a:extLst>
              </a:tr>
              <a:tr h="1568655">
                <a:tc>
                  <a:txBody>
                    <a:bodyPr/>
                    <a:lstStyle/>
                    <a:p>
                      <a:pPr algn="ctr" rtl="0" fontAlgn="b"/>
                      <a:r>
                        <a:rPr lang="en-IN" sz="1800" dirty="0">
                          <a:effectLst/>
                        </a:rPr>
                        <a:t>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MDPI</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Early Detection of Papaya Diseases Using Unsupervised Learning Algorithms [3]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Unsupervised Learning Algorithms (Clustering Algorithms)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Cannot detect diseases at an initial stage.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4498261"/>
                  </a:ext>
                </a:extLst>
              </a:tr>
              <a:tr h="1512034">
                <a:tc>
                  <a:txBody>
                    <a:bodyPr/>
                    <a:lstStyle/>
                    <a:p>
                      <a:pPr algn="ctr" rtl="0" fontAlgn="b"/>
                      <a:r>
                        <a:rPr lang="en-IN" sz="1800" dirty="0">
                          <a:effectLst/>
                        </a:rPr>
                        <a:t>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A Survey on Machine Learning Based Papaya Fruit Disease Detection [4]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21998"/>
                  </a:ext>
                </a:extLst>
              </a:tr>
              <a:tr h="1512034">
                <a:tc>
                  <a:txBody>
                    <a:bodyPr/>
                    <a:lstStyle/>
                    <a:p>
                      <a:pPr algn="ctr" rtl="0" fontAlgn="b"/>
                      <a:r>
                        <a:rPr lang="en-IN" sz="1800" dirty="0">
                          <a:effectLst/>
                          <a:latin typeface="+mn-lt"/>
                          <a:cs typeface="Times New Roman" panose="02020603050405020304" pitchFamily="18" charset="0"/>
                        </a:rPr>
                        <a:t>5</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2020</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Precision Agriculture</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Hyperspectral Imaging-Based Plant Disease Detection: A Review [5]</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Hyperspectral imaging, machine learning</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High cost of hyperspectral imaging equipment</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749891"/>
                  </a:ext>
                </a:extLst>
              </a:tr>
            </a:tbl>
          </a:graphicData>
        </a:graphic>
      </p:graphicFrame>
      <p:sp>
        <p:nvSpPr>
          <p:cNvPr id="3" name="TextBox 2">
            <a:extLst>
              <a:ext uri="{FF2B5EF4-FFF2-40B4-BE49-F238E27FC236}">
                <a16:creationId xmlns:a16="http://schemas.microsoft.com/office/drawing/2014/main" id="{AD29EFD4-BD9E-1E10-65F9-A3A591373599}"/>
              </a:ext>
            </a:extLst>
          </p:cNvPr>
          <p:cNvSpPr txBox="1"/>
          <p:nvPr/>
        </p:nvSpPr>
        <p:spPr>
          <a:xfrm>
            <a:off x="859409" y="476864"/>
            <a:ext cx="11332591" cy="769441"/>
          </a:xfrm>
          <a:prstGeom prst="rect">
            <a:avLst/>
          </a:prstGeom>
          <a:noFill/>
        </p:spPr>
        <p:txBody>
          <a:bodyPr wrap="square">
            <a:spAutoFit/>
          </a:bodyPr>
          <a:lstStyle/>
          <a:p>
            <a:r>
              <a:rPr lang="en-IN" sz="4400" b="1" dirty="0"/>
              <a:t>Literature Review</a:t>
            </a:r>
          </a:p>
        </p:txBody>
      </p:sp>
      <p:sp>
        <p:nvSpPr>
          <p:cNvPr id="7" name="Slide Number Placeholder 6">
            <a:extLst>
              <a:ext uri="{FF2B5EF4-FFF2-40B4-BE49-F238E27FC236}">
                <a16:creationId xmlns:a16="http://schemas.microsoft.com/office/drawing/2014/main" id="{6BE90D5A-4378-0892-8816-121D1DA98F90}"/>
              </a:ext>
            </a:extLst>
          </p:cNvPr>
          <p:cNvSpPr txBox="1">
            <a:spLocks/>
          </p:cNvSpPr>
          <p:nvPr/>
        </p:nvSpPr>
        <p:spPr>
          <a:xfrm>
            <a:off x="9072514" y="63811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10</a:t>
            </a:fld>
            <a:endParaRPr lang="en-IN" sz="1600" dirty="0">
              <a:solidFill>
                <a:schemeClr val="tx1"/>
              </a:solidFill>
            </a:endParaRPr>
          </a:p>
        </p:txBody>
      </p:sp>
    </p:spTree>
    <p:extLst>
      <p:ext uri="{BB962C8B-B14F-4D97-AF65-F5344CB8AC3E}">
        <p14:creationId xmlns:p14="http://schemas.microsoft.com/office/powerpoint/2010/main" val="3448507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25078-AB53-182B-E4D4-74224554CACF}"/>
              </a:ext>
            </a:extLst>
          </p:cNvPr>
          <p:cNvSpPr txBox="1"/>
          <p:nvPr/>
        </p:nvSpPr>
        <p:spPr>
          <a:xfrm>
            <a:off x="936396" y="495717"/>
            <a:ext cx="11255604" cy="769441"/>
          </a:xfrm>
          <a:prstGeom prst="rect">
            <a:avLst/>
          </a:prstGeom>
          <a:noFill/>
        </p:spPr>
        <p:txBody>
          <a:bodyPr wrap="square">
            <a:spAutoFit/>
          </a:bodyPr>
          <a:lstStyle/>
          <a:p>
            <a:r>
              <a:rPr lang="en-IN" sz="4400" b="1" dirty="0"/>
              <a:t>Gaps in Literature</a:t>
            </a:r>
          </a:p>
        </p:txBody>
      </p:sp>
      <p:sp>
        <p:nvSpPr>
          <p:cNvPr id="4" name="TextBox 3">
            <a:extLst>
              <a:ext uri="{FF2B5EF4-FFF2-40B4-BE49-F238E27FC236}">
                <a16:creationId xmlns:a16="http://schemas.microsoft.com/office/drawing/2014/main" id="{AD418D6F-2774-5EBD-6755-3C8B491A5357}"/>
              </a:ext>
            </a:extLst>
          </p:cNvPr>
          <p:cNvSpPr txBox="1"/>
          <p:nvPr/>
        </p:nvSpPr>
        <p:spPr>
          <a:xfrm>
            <a:off x="468198" y="1341052"/>
            <a:ext cx="11255604" cy="4420890"/>
          </a:xfrm>
          <a:prstGeom prst="rect">
            <a:avLst/>
          </a:prstGeom>
          <a:noFill/>
        </p:spPr>
        <p:txBody>
          <a:bodyPr wrap="square">
            <a:spAutoFit/>
          </a:bodyPr>
          <a:lstStyle/>
          <a:p>
            <a:pPr marL="800100" lvl="1" indent="-342900">
              <a:lnSpc>
                <a:spcPct val="200000"/>
              </a:lnSpc>
              <a:buFont typeface="Wingdings" panose="05000000000000000000" pitchFamily="2" charset="2"/>
              <a:buChar char="§"/>
            </a:pPr>
            <a:r>
              <a:rPr lang="en-IN" sz="2400" i="0" dirty="0">
                <a:effectLst/>
              </a:rPr>
              <a:t>Limited Focus on Papaya fruit</a:t>
            </a:r>
            <a:endParaRPr lang="en-US" sz="2400" dirty="0"/>
          </a:p>
          <a:p>
            <a:pPr marL="800100" lvl="1" indent="-342900">
              <a:lnSpc>
                <a:spcPct val="200000"/>
              </a:lnSpc>
              <a:buFont typeface="Wingdings" panose="05000000000000000000" pitchFamily="2" charset="2"/>
              <a:buChar char="§"/>
            </a:pPr>
            <a:r>
              <a:rPr lang="en-US" sz="2400" i="0" dirty="0">
                <a:effectLst/>
              </a:rPr>
              <a:t>Lack of publicly available datasets</a:t>
            </a:r>
          </a:p>
          <a:p>
            <a:pPr marL="800100" lvl="1" indent="-342900">
              <a:lnSpc>
                <a:spcPct val="200000"/>
              </a:lnSpc>
              <a:buFont typeface="Wingdings" panose="05000000000000000000" pitchFamily="2" charset="2"/>
              <a:buChar char="§"/>
            </a:pPr>
            <a:r>
              <a:rPr lang="en-US" sz="2400" dirty="0"/>
              <a:t>Not used b</a:t>
            </a:r>
            <a:r>
              <a:rPr lang="en-US" sz="2400" i="0" dirty="0">
                <a:effectLst/>
              </a:rPr>
              <a:t>alanced dataset </a:t>
            </a:r>
          </a:p>
          <a:p>
            <a:pPr marL="800100" lvl="1" indent="-342900">
              <a:lnSpc>
                <a:spcPct val="200000"/>
              </a:lnSpc>
              <a:buFont typeface="Wingdings" panose="05000000000000000000" pitchFamily="2" charset="2"/>
              <a:buChar char="§"/>
            </a:pPr>
            <a:r>
              <a:rPr lang="en-US" sz="2400" dirty="0"/>
              <a:t>Detection of disease in its initial phase</a:t>
            </a:r>
            <a:endParaRPr lang="en-US" sz="2400" i="0" dirty="0">
              <a:effectLst/>
            </a:endParaRPr>
          </a:p>
          <a:p>
            <a:pPr marL="800100" lvl="1" indent="-342900">
              <a:lnSpc>
                <a:spcPct val="200000"/>
              </a:lnSpc>
              <a:buFont typeface="Wingdings" panose="05000000000000000000" pitchFamily="2" charset="2"/>
              <a:buChar char="§"/>
            </a:pPr>
            <a:r>
              <a:rPr lang="en-US" sz="2400" i="0" dirty="0">
                <a:effectLst/>
              </a:rPr>
              <a:t>Development of </a:t>
            </a:r>
            <a:r>
              <a:rPr lang="en-US" sz="2400" dirty="0"/>
              <a:t>Deep Learning</a:t>
            </a:r>
            <a:r>
              <a:rPr lang="en-US" sz="2400" i="0" dirty="0">
                <a:effectLst/>
              </a:rPr>
              <a:t> based systems that can be used to detect a wider range of diseases.</a:t>
            </a:r>
          </a:p>
        </p:txBody>
      </p:sp>
      <p:sp>
        <p:nvSpPr>
          <p:cNvPr id="8" name="Slide Number Placeholder 6">
            <a:extLst>
              <a:ext uri="{FF2B5EF4-FFF2-40B4-BE49-F238E27FC236}">
                <a16:creationId xmlns:a16="http://schemas.microsoft.com/office/drawing/2014/main" id="{B1B97D18-985F-F071-9525-563C53650621}"/>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11</a:t>
            </a:fld>
            <a:endParaRPr lang="en-IN" sz="1600" dirty="0">
              <a:solidFill>
                <a:schemeClr val="tx1"/>
              </a:solidFill>
            </a:endParaRPr>
          </a:p>
        </p:txBody>
      </p:sp>
    </p:spTree>
    <p:extLst>
      <p:ext uri="{BB962C8B-B14F-4D97-AF65-F5344CB8AC3E}">
        <p14:creationId xmlns:p14="http://schemas.microsoft.com/office/powerpoint/2010/main" val="2418641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04537-495E-E00A-2D18-184754B3C9BE}"/>
              </a:ext>
            </a:extLst>
          </p:cNvPr>
          <p:cNvSpPr txBox="1"/>
          <p:nvPr/>
        </p:nvSpPr>
        <p:spPr>
          <a:xfrm>
            <a:off x="735290" y="542851"/>
            <a:ext cx="11456710" cy="769441"/>
          </a:xfrm>
          <a:prstGeom prst="rect">
            <a:avLst/>
          </a:prstGeom>
          <a:noFill/>
        </p:spPr>
        <p:txBody>
          <a:bodyPr wrap="square">
            <a:spAutoFit/>
          </a:bodyPr>
          <a:lstStyle/>
          <a:p>
            <a:r>
              <a:rPr lang="en-IN" sz="4400" b="1" dirty="0"/>
              <a:t>Motivation</a:t>
            </a:r>
          </a:p>
        </p:txBody>
      </p:sp>
      <p:sp>
        <p:nvSpPr>
          <p:cNvPr id="4" name="TextBox 3">
            <a:extLst>
              <a:ext uri="{FF2B5EF4-FFF2-40B4-BE49-F238E27FC236}">
                <a16:creationId xmlns:a16="http://schemas.microsoft.com/office/drawing/2014/main" id="{C398BC8B-759A-0D06-6E86-F45DF1B4BDAC}"/>
              </a:ext>
            </a:extLst>
          </p:cNvPr>
          <p:cNvSpPr txBox="1"/>
          <p:nvPr/>
        </p:nvSpPr>
        <p:spPr>
          <a:xfrm>
            <a:off x="735290" y="1832733"/>
            <a:ext cx="10972800" cy="4154984"/>
          </a:xfrm>
          <a:prstGeom prst="rect">
            <a:avLst/>
          </a:prstGeom>
          <a:noFill/>
        </p:spPr>
        <p:txBody>
          <a:bodyPr wrap="square" numCol="2">
            <a:spAutoFit/>
          </a:bodyPr>
          <a:lstStyle/>
          <a:p>
            <a:pPr marL="457200" indent="-457200" algn="l">
              <a:buFont typeface="Wingdings" panose="05000000000000000000" pitchFamily="2" charset="2"/>
              <a:buChar char="q"/>
            </a:pPr>
            <a:r>
              <a:rPr lang="en-US" sz="2400" i="0" dirty="0">
                <a:effectLst/>
              </a:rPr>
              <a:t>Crop Yield Optimization</a:t>
            </a:r>
          </a:p>
          <a:p>
            <a:pPr algn="l"/>
            <a:endParaRPr lang="en-US" sz="2400" i="0" dirty="0">
              <a:effectLst/>
            </a:endParaRPr>
          </a:p>
          <a:p>
            <a:pPr marL="457200" indent="-457200" algn="l">
              <a:buFont typeface="Wingdings" panose="05000000000000000000" pitchFamily="2" charset="2"/>
              <a:buChar char="q"/>
            </a:pPr>
            <a:r>
              <a:rPr lang="en-US" sz="2400" i="0" dirty="0">
                <a:effectLst/>
              </a:rPr>
              <a:t>Economic Impact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Resource Efficiency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Food Security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Scientific Advancement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Sustainability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Farmers' Welfare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Educational Value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Global Significance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Future Potential</a:t>
            </a:r>
          </a:p>
        </p:txBody>
      </p:sp>
      <p:sp>
        <p:nvSpPr>
          <p:cNvPr id="9" name="Slide Number Placeholder 6">
            <a:extLst>
              <a:ext uri="{FF2B5EF4-FFF2-40B4-BE49-F238E27FC236}">
                <a16:creationId xmlns:a16="http://schemas.microsoft.com/office/drawing/2014/main" id="{47B1AC40-5419-9FDF-C279-1DAFF43FF0C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12</a:t>
            </a:fld>
            <a:endParaRPr lang="en-IN" sz="1600" dirty="0">
              <a:solidFill>
                <a:schemeClr val="tx1"/>
              </a:solidFill>
            </a:endParaRPr>
          </a:p>
        </p:txBody>
      </p:sp>
    </p:spTree>
    <p:extLst>
      <p:ext uri="{BB962C8B-B14F-4D97-AF65-F5344CB8AC3E}">
        <p14:creationId xmlns:p14="http://schemas.microsoft.com/office/powerpoint/2010/main" val="2513290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1186E-7954-C160-7B5E-A28FC8B2E3FF}"/>
              </a:ext>
            </a:extLst>
          </p:cNvPr>
          <p:cNvSpPr txBox="1"/>
          <p:nvPr/>
        </p:nvSpPr>
        <p:spPr>
          <a:xfrm>
            <a:off x="707010" y="476863"/>
            <a:ext cx="11484990" cy="769441"/>
          </a:xfrm>
          <a:prstGeom prst="rect">
            <a:avLst/>
          </a:prstGeom>
          <a:noFill/>
        </p:spPr>
        <p:txBody>
          <a:bodyPr wrap="square">
            <a:spAutoFit/>
          </a:bodyPr>
          <a:lstStyle/>
          <a:p>
            <a:r>
              <a:rPr lang="en-IN" sz="4400" b="1" dirty="0"/>
              <a:t>Objectives</a:t>
            </a:r>
          </a:p>
        </p:txBody>
      </p:sp>
      <p:sp>
        <p:nvSpPr>
          <p:cNvPr id="4" name="TextBox 3">
            <a:extLst>
              <a:ext uri="{FF2B5EF4-FFF2-40B4-BE49-F238E27FC236}">
                <a16:creationId xmlns:a16="http://schemas.microsoft.com/office/drawing/2014/main" id="{421FE678-CCEF-3E62-1EFF-39B6AC537567}"/>
              </a:ext>
            </a:extLst>
          </p:cNvPr>
          <p:cNvSpPr txBox="1"/>
          <p:nvPr/>
        </p:nvSpPr>
        <p:spPr>
          <a:xfrm>
            <a:off x="707010" y="1558572"/>
            <a:ext cx="10444899" cy="4893647"/>
          </a:xfrm>
          <a:prstGeom prst="rect">
            <a:avLst/>
          </a:prstGeom>
          <a:noFill/>
        </p:spPr>
        <p:txBody>
          <a:bodyPr wrap="square">
            <a:spAutoFit/>
          </a:bodyPr>
          <a:lstStyle/>
          <a:p>
            <a:pPr marL="342900" indent="-342900" algn="l">
              <a:lnSpc>
                <a:spcPct val="200000"/>
              </a:lnSpc>
              <a:buFont typeface="Wingdings" panose="05000000000000000000" pitchFamily="2" charset="2"/>
              <a:buChar char="§"/>
            </a:pPr>
            <a:r>
              <a:rPr lang="en-US" sz="2400" i="0" dirty="0">
                <a:effectLst/>
              </a:rPr>
              <a:t>Increased accuracy and efficiency of disease classification.</a:t>
            </a:r>
          </a:p>
          <a:p>
            <a:pPr marL="342900" indent="-342900" algn="l">
              <a:lnSpc>
                <a:spcPct val="200000"/>
              </a:lnSpc>
              <a:buFont typeface="Wingdings" panose="05000000000000000000" pitchFamily="2" charset="2"/>
              <a:buChar char="§"/>
            </a:pPr>
            <a:r>
              <a:rPr lang="en-US" sz="2400" i="0" dirty="0">
                <a:effectLst/>
              </a:rPr>
              <a:t>Reduced crop losses due to diseases.</a:t>
            </a:r>
          </a:p>
          <a:p>
            <a:pPr marL="342900" indent="-342900" algn="l">
              <a:lnSpc>
                <a:spcPct val="200000"/>
              </a:lnSpc>
              <a:buFont typeface="Wingdings" panose="05000000000000000000" pitchFamily="2" charset="2"/>
              <a:buChar char="§"/>
            </a:pPr>
            <a:r>
              <a:rPr lang="en-US" sz="2400" i="0" dirty="0">
                <a:effectLst/>
              </a:rPr>
              <a:t>Improved yields and quality of papaya fruits.</a:t>
            </a:r>
          </a:p>
          <a:p>
            <a:pPr marL="342900" indent="-342900" algn="l">
              <a:lnSpc>
                <a:spcPct val="200000"/>
              </a:lnSpc>
              <a:buFont typeface="Wingdings" panose="05000000000000000000" pitchFamily="2" charset="2"/>
              <a:buChar char="§"/>
            </a:pPr>
            <a:r>
              <a:rPr lang="en-US" sz="2400" i="0" dirty="0">
                <a:effectLst/>
              </a:rPr>
              <a:t>Reduced use of</a:t>
            </a:r>
            <a:r>
              <a:rPr lang="en-US" sz="2400" dirty="0"/>
              <a:t> unnecessary</a:t>
            </a:r>
            <a:r>
              <a:rPr lang="en-US" sz="2400" i="0" dirty="0">
                <a:effectLst/>
              </a:rPr>
              <a:t> pesticides and other chemicals.</a:t>
            </a:r>
          </a:p>
          <a:p>
            <a:pPr marL="342900" indent="-342900" algn="l">
              <a:lnSpc>
                <a:spcPct val="200000"/>
              </a:lnSpc>
              <a:buFont typeface="Wingdings" panose="05000000000000000000" pitchFamily="2" charset="2"/>
              <a:buChar char="§"/>
            </a:pPr>
            <a:endParaRPr lang="en-US" sz="2400" i="0" dirty="0">
              <a:effectLst/>
            </a:endParaRPr>
          </a:p>
          <a:p>
            <a:pPr algn="just"/>
            <a:r>
              <a:rPr lang="en-US" sz="2400" b="0" i="0" dirty="0">
                <a:effectLst/>
                <a:latin typeface="Google Sans"/>
              </a:rPr>
              <a:t>Overall, the objective of papaya fruit disease classification using </a:t>
            </a:r>
            <a:r>
              <a:rPr lang="en-US" sz="2400" dirty="0">
                <a:latin typeface="Google Sans"/>
              </a:rPr>
              <a:t>Deep Learning</a:t>
            </a:r>
            <a:r>
              <a:rPr lang="en-US" sz="2400" b="0" i="0" dirty="0">
                <a:effectLst/>
                <a:latin typeface="Google Sans"/>
              </a:rPr>
              <a:t> is to develop tools that can help farmers to improve the sustainability and profitability of papaya production.</a:t>
            </a:r>
            <a:endParaRPr lang="en-US" sz="2400" dirty="0"/>
          </a:p>
        </p:txBody>
      </p:sp>
      <p:sp>
        <p:nvSpPr>
          <p:cNvPr id="10" name="Slide Number Placeholder 6">
            <a:extLst>
              <a:ext uri="{FF2B5EF4-FFF2-40B4-BE49-F238E27FC236}">
                <a16:creationId xmlns:a16="http://schemas.microsoft.com/office/drawing/2014/main" id="{07BB2663-7E5E-4E25-7A47-AC1608149AA7}"/>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13</a:t>
            </a:fld>
            <a:endParaRPr lang="en-IN" sz="1600" dirty="0">
              <a:solidFill>
                <a:schemeClr val="tx1"/>
              </a:solidFill>
            </a:endParaRPr>
          </a:p>
        </p:txBody>
      </p:sp>
    </p:spTree>
    <p:extLst>
      <p:ext uri="{BB962C8B-B14F-4D97-AF65-F5344CB8AC3E}">
        <p14:creationId xmlns:p14="http://schemas.microsoft.com/office/powerpoint/2010/main" val="1085441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988D-6ED8-2F47-FF85-D04BCB59E86C}"/>
              </a:ext>
            </a:extLst>
          </p:cNvPr>
          <p:cNvSpPr txBox="1"/>
          <p:nvPr/>
        </p:nvSpPr>
        <p:spPr>
          <a:xfrm>
            <a:off x="716438" y="439157"/>
            <a:ext cx="11475562" cy="769441"/>
          </a:xfrm>
          <a:prstGeom prst="rect">
            <a:avLst/>
          </a:prstGeom>
          <a:noFill/>
        </p:spPr>
        <p:txBody>
          <a:bodyPr wrap="square">
            <a:spAutoFit/>
          </a:bodyPr>
          <a:lstStyle/>
          <a:p>
            <a:r>
              <a:rPr lang="en-IN" sz="4400" b="1" dirty="0"/>
              <a:t>Implementation</a:t>
            </a:r>
          </a:p>
        </p:txBody>
      </p:sp>
      <p:sp>
        <p:nvSpPr>
          <p:cNvPr id="6" name="Slide Number Placeholder 6">
            <a:extLst>
              <a:ext uri="{FF2B5EF4-FFF2-40B4-BE49-F238E27FC236}">
                <a16:creationId xmlns:a16="http://schemas.microsoft.com/office/drawing/2014/main" id="{5000F6E2-864F-35ED-3681-D5FB3F72FC70}"/>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14</a:t>
            </a:fld>
            <a:endParaRPr lang="en-IN" sz="1600" dirty="0">
              <a:solidFill>
                <a:schemeClr val="tx1"/>
              </a:solidFill>
            </a:endParaRPr>
          </a:p>
        </p:txBody>
      </p:sp>
      <p:sp>
        <p:nvSpPr>
          <p:cNvPr id="2" name="TextBox 1">
            <a:extLst>
              <a:ext uri="{FF2B5EF4-FFF2-40B4-BE49-F238E27FC236}">
                <a16:creationId xmlns:a16="http://schemas.microsoft.com/office/drawing/2014/main" id="{371BD9B3-E602-7618-B0B8-8393D52CF735}"/>
              </a:ext>
            </a:extLst>
          </p:cNvPr>
          <p:cNvSpPr txBox="1"/>
          <p:nvPr/>
        </p:nvSpPr>
        <p:spPr>
          <a:xfrm>
            <a:off x="2545230" y="1923068"/>
            <a:ext cx="6127429" cy="4207139"/>
          </a:xfrm>
          <a:prstGeom prst="rect">
            <a:avLst/>
          </a:prstGeom>
          <a:noFill/>
        </p:spPr>
        <p:txBody>
          <a:bodyPr wrap="square" rtlCol="0">
            <a:spAutoFit/>
          </a:bodyPr>
          <a:lstStyle/>
          <a:p>
            <a:pPr algn="ctr"/>
            <a:r>
              <a:rPr lang="en-IN" sz="2400" dirty="0"/>
              <a:t>Curation of Dataset</a:t>
            </a:r>
          </a:p>
          <a:p>
            <a:pPr algn="ctr"/>
            <a:endParaRPr lang="en-IN" sz="2400" dirty="0"/>
          </a:p>
          <a:p>
            <a:pPr algn="ctr"/>
            <a:r>
              <a:rPr lang="en-IN" sz="2400" dirty="0"/>
              <a:t>Augmentation</a:t>
            </a:r>
          </a:p>
          <a:p>
            <a:pPr algn="ctr"/>
            <a:endParaRPr lang="en-IN" sz="2400" dirty="0"/>
          </a:p>
          <a:p>
            <a:pPr algn="ctr"/>
            <a:r>
              <a:rPr lang="en-IN" sz="2400" dirty="0"/>
              <a:t>Proposed Architecture - CNN</a:t>
            </a:r>
          </a:p>
          <a:p>
            <a:pPr algn="ctr"/>
            <a:endParaRPr lang="en-IN" sz="2400" dirty="0"/>
          </a:p>
          <a:p>
            <a:pPr algn="ctr"/>
            <a:r>
              <a:rPr lang="en-IN" sz="2400" dirty="0"/>
              <a:t>Pre-Trained Model</a:t>
            </a:r>
          </a:p>
          <a:p>
            <a:pPr algn="ctr"/>
            <a:endParaRPr lang="en-IN" sz="2400" dirty="0"/>
          </a:p>
          <a:p>
            <a:pPr algn="ctr"/>
            <a:r>
              <a:rPr lang="en-IN" sz="2400" dirty="0"/>
              <a:t>Robust Model - CNN vs MobileNet</a:t>
            </a:r>
          </a:p>
          <a:p>
            <a:pPr algn="ctr"/>
            <a:endParaRPr lang="en-IN" sz="2400" dirty="0"/>
          </a:p>
          <a:p>
            <a:pPr algn="ctr"/>
            <a:r>
              <a:rPr lang="en-IN" sz="2400" dirty="0"/>
              <a:t>Classification of Diseases</a:t>
            </a:r>
          </a:p>
        </p:txBody>
      </p:sp>
      <p:cxnSp>
        <p:nvCxnSpPr>
          <p:cNvPr id="10" name="Straight Arrow Connector 9">
            <a:extLst>
              <a:ext uri="{FF2B5EF4-FFF2-40B4-BE49-F238E27FC236}">
                <a16:creationId xmlns:a16="http://schemas.microsoft.com/office/drawing/2014/main" id="{88F6B9F6-4D54-6913-8DAA-42CFBA7A18CE}"/>
              </a:ext>
            </a:extLst>
          </p:cNvPr>
          <p:cNvCxnSpPr>
            <a:cxnSpLocks/>
          </p:cNvCxnSpPr>
          <p:nvPr/>
        </p:nvCxnSpPr>
        <p:spPr>
          <a:xfrm>
            <a:off x="5561808" y="53167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9CAC7A77-C200-1B51-6CA8-B5C4DE5E8C91}"/>
              </a:ext>
            </a:extLst>
          </p:cNvPr>
          <p:cNvCxnSpPr>
            <a:cxnSpLocks/>
          </p:cNvCxnSpPr>
          <p:nvPr/>
        </p:nvCxnSpPr>
        <p:spPr>
          <a:xfrm>
            <a:off x="5561808" y="240854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55A3F85C-9562-D31D-CF89-E8AE202A9E40}"/>
              </a:ext>
            </a:extLst>
          </p:cNvPr>
          <p:cNvCxnSpPr>
            <a:cxnSpLocks/>
          </p:cNvCxnSpPr>
          <p:nvPr/>
        </p:nvCxnSpPr>
        <p:spPr>
          <a:xfrm>
            <a:off x="5561808" y="308020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687B720-9F1F-6B59-BC14-52E890E625B4}"/>
              </a:ext>
            </a:extLst>
          </p:cNvPr>
          <p:cNvCxnSpPr>
            <a:cxnSpLocks/>
          </p:cNvCxnSpPr>
          <p:nvPr/>
        </p:nvCxnSpPr>
        <p:spPr>
          <a:xfrm>
            <a:off x="5561808" y="3784533"/>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B8614DE0-FCCB-5B20-23C2-7CB115238890}"/>
              </a:ext>
            </a:extLst>
          </p:cNvPr>
          <p:cNvCxnSpPr>
            <a:cxnSpLocks/>
          </p:cNvCxnSpPr>
          <p:nvPr/>
        </p:nvCxnSpPr>
        <p:spPr>
          <a:xfrm>
            <a:off x="5552368" y="46235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2884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solidFill>
                  <a:schemeClr val="tx1"/>
                </a:solidFill>
              </a:rPr>
              <a:t>Architecture - CNN</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15</a:t>
            </a:fld>
            <a:endParaRPr lang="en-IN" sz="1600" dirty="0">
              <a:solidFill>
                <a:schemeClr val="tx1"/>
              </a:solidFill>
            </a:endParaRPr>
          </a:p>
        </p:txBody>
      </p:sp>
      <p:pic>
        <p:nvPicPr>
          <p:cNvPr id="2" name="Picture 1">
            <a:extLst>
              <a:ext uri="{FF2B5EF4-FFF2-40B4-BE49-F238E27FC236}">
                <a16:creationId xmlns:a16="http://schemas.microsoft.com/office/drawing/2014/main" id="{1006A6A4-3822-4F02-8EAC-A7D10CD4BF6D}"/>
              </a:ext>
            </a:extLst>
          </p:cNvPr>
          <p:cNvPicPr>
            <a:picLocks noChangeAspect="1"/>
          </p:cNvPicPr>
          <p:nvPr/>
        </p:nvPicPr>
        <p:blipFill>
          <a:blip r:embed="rId2"/>
          <a:stretch>
            <a:fillRect/>
          </a:stretch>
        </p:blipFill>
        <p:spPr>
          <a:xfrm>
            <a:off x="3204840" y="1169378"/>
            <a:ext cx="5521948" cy="4993143"/>
          </a:xfrm>
          <a:prstGeom prst="rect">
            <a:avLst/>
          </a:prstGeom>
        </p:spPr>
      </p:pic>
    </p:spTree>
    <p:extLst>
      <p:ext uri="{BB962C8B-B14F-4D97-AF65-F5344CB8AC3E}">
        <p14:creationId xmlns:p14="http://schemas.microsoft.com/office/powerpoint/2010/main" val="2480150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t>Result and Analysis </a:t>
            </a:r>
            <a:r>
              <a:rPr lang="en-IN" sz="4400" b="1" dirty="0">
                <a:solidFill>
                  <a:schemeClr val="tx1"/>
                </a:solidFill>
              </a:rPr>
              <a:t>– CNN Model </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16</a:t>
            </a:fld>
            <a:endParaRPr lang="en-IN" sz="1600" dirty="0">
              <a:solidFill>
                <a:schemeClr val="tx1"/>
              </a:solidFill>
            </a:endParaRPr>
          </a:p>
        </p:txBody>
      </p:sp>
      <p:pic>
        <p:nvPicPr>
          <p:cNvPr id="8" name="Picture 7">
            <a:extLst>
              <a:ext uri="{FF2B5EF4-FFF2-40B4-BE49-F238E27FC236}">
                <a16:creationId xmlns:a16="http://schemas.microsoft.com/office/drawing/2014/main" id="{F84179A3-B21C-C597-678A-0BAF62355056}"/>
              </a:ext>
            </a:extLst>
          </p:cNvPr>
          <p:cNvPicPr>
            <a:picLocks noChangeAspect="1"/>
          </p:cNvPicPr>
          <p:nvPr/>
        </p:nvPicPr>
        <p:blipFill>
          <a:blip r:embed="rId2"/>
          <a:stretch>
            <a:fillRect/>
          </a:stretch>
        </p:blipFill>
        <p:spPr>
          <a:xfrm>
            <a:off x="2859774" y="1108909"/>
            <a:ext cx="4819660" cy="5236174"/>
          </a:xfrm>
          <a:prstGeom prst="rect">
            <a:avLst/>
          </a:prstGeom>
        </p:spPr>
      </p:pic>
      <p:sp>
        <p:nvSpPr>
          <p:cNvPr id="2" name="TextBox 1">
            <a:extLst>
              <a:ext uri="{FF2B5EF4-FFF2-40B4-BE49-F238E27FC236}">
                <a16:creationId xmlns:a16="http://schemas.microsoft.com/office/drawing/2014/main" id="{771D74F0-4F87-4DD1-B5AA-654F8EF55378}"/>
              </a:ext>
            </a:extLst>
          </p:cNvPr>
          <p:cNvSpPr txBox="1"/>
          <p:nvPr/>
        </p:nvSpPr>
        <p:spPr>
          <a:xfrm>
            <a:off x="8682361" y="3220500"/>
            <a:ext cx="2743199" cy="646331"/>
          </a:xfrm>
          <a:prstGeom prst="rect">
            <a:avLst/>
          </a:prstGeom>
          <a:noFill/>
        </p:spPr>
        <p:txBody>
          <a:bodyPr wrap="square" rtlCol="0">
            <a:spAutoFit/>
          </a:bodyPr>
          <a:lstStyle/>
          <a:p>
            <a:r>
              <a:rPr lang="en-US" dirty="0"/>
              <a:t>Training Accuracy – 76.41</a:t>
            </a:r>
          </a:p>
          <a:p>
            <a:r>
              <a:rPr lang="en-US" dirty="0"/>
              <a:t>Testing Accuracy – 60.33</a:t>
            </a:r>
          </a:p>
        </p:txBody>
      </p:sp>
    </p:spTree>
    <p:extLst>
      <p:ext uri="{BB962C8B-B14F-4D97-AF65-F5344CB8AC3E}">
        <p14:creationId xmlns:p14="http://schemas.microsoft.com/office/powerpoint/2010/main" val="3694007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20C9BF0-F99F-532F-7EA9-320A0C6D3BED}"/>
              </a:ext>
            </a:extLst>
          </p:cNvPr>
          <p:cNvGraphicFramePr>
            <a:graphicFrameLocks noGrp="1"/>
          </p:cNvGraphicFramePr>
          <p:nvPr>
            <p:extLst>
              <p:ext uri="{D42A27DB-BD31-4B8C-83A1-F6EECF244321}">
                <p14:modId xmlns:p14="http://schemas.microsoft.com/office/powerpoint/2010/main" val="1245129244"/>
              </p:ext>
            </p:extLst>
          </p:nvPr>
        </p:nvGraphicFramePr>
        <p:xfrm>
          <a:off x="239167" y="2024170"/>
          <a:ext cx="5661661" cy="2811780"/>
        </p:xfrm>
        <a:graphic>
          <a:graphicData uri="http://schemas.openxmlformats.org/drawingml/2006/table">
            <a:tbl>
              <a:tblPr>
                <a:tableStyleId>{5C22544A-7EE6-4342-B048-85BDC9FD1C3A}</a:tableStyleId>
              </a:tblPr>
              <a:tblGrid>
                <a:gridCol w="583725">
                  <a:extLst>
                    <a:ext uri="{9D8B030D-6E8A-4147-A177-3AD203B41FA5}">
                      <a16:colId xmlns:a16="http://schemas.microsoft.com/office/drawing/2014/main" val="293495874"/>
                    </a:ext>
                  </a:extLst>
                </a:gridCol>
                <a:gridCol w="1624533">
                  <a:extLst>
                    <a:ext uri="{9D8B030D-6E8A-4147-A177-3AD203B41FA5}">
                      <a16:colId xmlns:a16="http://schemas.microsoft.com/office/drawing/2014/main" val="4127935829"/>
                    </a:ext>
                  </a:extLst>
                </a:gridCol>
                <a:gridCol w="1842227">
                  <a:extLst>
                    <a:ext uri="{9D8B030D-6E8A-4147-A177-3AD203B41FA5}">
                      <a16:colId xmlns:a16="http://schemas.microsoft.com/office/drawing/2014/main" val="3969000962"/>
                    </a:ext>
                  </a:extLst>
                </a:gridCol>
                <a:gridCol w="1611176">
                  <a:extLst>
                    <a:ext uri="{9D8B030D-6E8A-4147-A177-3AD203B41FA5}">
                      <a16:colId xmlns:a16="http://schemas.microsoft.com/office/drawing/2014/main" val="3629880962"/>
                    </a:ext>
                  </a:extLst>
                </a:gridCol>
              </a:tblGrid>
              <a:tr h="258408">
                <a:tc>
                  <a:txBody>
                    <a:bodyPr/>
                    <a:lstStyle/>
                    <a:p>
                      <a:pPr algn="ctr" fontAlgn="b"/>
                      <a:r>
                        <a:rPr lang="en-IN" sz="1800" b="1" u="none" strike="noStrike" dirty="0">
                          <a:effectLst/>
                        </a:rPr>
                        <a:t>S. No.</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Pre-trained Model</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Validation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Training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867202"/>
                  </a:ext>
                </a:extLst>
              </a:tr>
              <a:tr h="258408">
                <a:tc>
                  <a:txBody>
                    <a:bodyPr/>
                    <a:lstStyle/>
                    <a:p>
                      <a:pPr algn="ctr" fontAlgn="b"/>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AlexNet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51.11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59.03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483267"/>
                  </a:ext>
                </a:extLst>
              </a:tr>
              <a:tr h="258408">
                <a:tc>
                  <a:txBody>
                    <a:bodyPr/>
                    <a:lstStyle/>
                    <a:p>
                      <a:pPr algn="ctr" fontAlgn="b"/>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DenseNet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16.67</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16.70</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6697331"/>
                  </a:ext>
                </a:extLst>
              </a:tr>
              <a:tr h="258408">
                <a:tc>
                  <a:txBody>
                    <a:bodyPr/>
                    <a:lstStyle/>
                    <a:p>
                      <a:pPr algn="ctr" fontAlgn="b"/>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EfficientNet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64.49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81.61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331415"/>
                  </a:ext>
                </a:extLst>
              </a:tr>
              <a:tr h="258408">
                <a:tc>
                  <a:txBody>
                    <a:bodyPr/>
                    <a:lstStyle/>
                    <a:p>
                      <a:pPr algn="ctr" fontAlgn="b"/>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InceptionNet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66.72</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309050"/>
                  </a:ext>
                </a:extLst>
              </a:tr>
              <a:tr h="258408">
                <a:tc>
                  <a:txBody>
                    <a:bodyPr/>
                    <a:lstStyle/>
                    <a:p>
                      <a:pPr algn="ctr" fontAlgn="b"/>
                      <a:r>
                        <a:rPr lang="en-IN" sz="1800" b="1" u="none" strike="noStrike">
                          <a:effectLst/>
                        </a:rPr>
                        <a:t>5</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1" u="none" strike="noStrike">
                          <a:effectLst/>
                        </a:rPr>
                        <a:t>MobileNet</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67.01</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86.82</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899701"/>
                  </a:ext>
                </a:extLst>
              </a:tr>
              <a:tr h="258408">
                <a:tc>
                  <a:txBody>
                    <a:bodyPr/>
                    <a:lstStyle/>
                    <a:p>
                      <a:pPr algn="ctr" fontAlgn="b"/>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NASNet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60.86</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414196"/>
                  </a:ext>
                </a:extLst>
              </a:tr>
              <a:tr h="258408">
                <a:tc>
                  <a:txBody>
                    <a:bodyPr/>
                    <a:lstStyle/>
                    <a:p>
                      <a:pPr algn="ctr" fontAlgn="b"/>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ResNet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25.75</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33.41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818128"/>
                  </a:ext>
                </a:extLst>
              </a:tr>
              <a:tr h="258408">
                <a:tc>
                  <a:txBody>
                    <a:bodyPr/>
                    <a:lstStyle/>
                    <a:p>
                      <a:pPr algn="ctr" fontAlgn="b"/>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VGGNet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59.14</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79.95</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296118"/>
                  </a:ext>
                </a:extLst>
              </a:tr>
            </a:tbl>
          </a:graphicData>
        </a:graphic>
      </p:graphicFrame>
      <p:sp>
        <p:nvSpPr>
          <p:cNvPr id="5" name="TextBox 4">
            <a:extLst>
              <a:ext uri="{FF2B5EF4-FFF2-40B4-BE49-F238E27FC236}">
                <a16:creationId xmlns:a16="http://schemas.microsoft.com/office/drawing/2014/main" id="{EC7698E7-ADCE-FA06-224C-6E86E3031E19}"/>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a:t>
            </a:r>
          </a:p>
        </p:txBody>
      </p:sp>
      <p:graphicFrame>
        <p:nvGraphicFramePr>
          <p:cNvPr id="2" name="Chart 1">
            <a:extLst>
              <a:ext uri="{FF2B5EF4-FFF2-40B4-BE49-F238E27FC236}">
                <a16:creationId xmlns:a16="http://schemas.microsoft.com/office/drawing/2014/main" id="{24E4A87A-7323-2695-6C17-B33D9717C502}"/>
              </a:ext>
            </a:extLst>
          </p:cNvPr>
          <p:cNvGraphicFramePr>
            <a:graphicFrameLocks/>
          </p:cNvGraphicFramePr>
          <p:nvPr>
            <p:extLst>
              <p:ext uri="{D42A27DB-BD31-4B8C-83A1-F6EECF244321}">
                <p14:modId xmlns:p14="http://schemas.microsoft.com/office/powerpoint/2010/main" val="3249103515"/>
              </p:ext>
            </p:extLst>
          </p:nvPr>
        </p:nvGraphicFramePr>
        <p:xfrm>
          <a:off x="6096000" y="2024170"/>
          <a:ext cx="5856833" cy="2964731"/>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6">
            <a:extLst>
              <a:ext uri="{FF2B5EF4-FFF2-40B4-BE49-F238E27FC236}">
                <a16:creationId xmlns:a16="http://schemas.microsoft.com/office/drawing/2014/main" id="{43E2D9C4-350E-48B3-8BF5-190C53F3E615}"/>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17</a:t>
            </a:fld>
            <a:endParaRPr lang="en-IN" sz="1600" dirty="0">
              <a:solidFill>
                <a:schemeClr val="tx1"/>
              </a:solidFill>
            </a:endParaRPr>
          </a:p>
        </p:txBody>
      </p:sp>
    </p:spTree>
    <p:extLst>
      <p:ext uri="{BB962C8B-B14F-4D97-AF65-F5344CB8AC3E}">
        <p14:creationId xmlns:p14="http://schemas.microsoft.com/office/powerpoint/2010/main" val="3315721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ED979-BC44-6573-89D0-084213A745A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vs CNN </a:t>
            </a:r>
          </a:p>
        </p:txBody>
      </p:sp>
      <p:pic>
        <p:nvPicPr>
          <p:cNvPr id="4" name="Picture 3">
            <a:extLst>
              <a:ext uri="{FF2B5EF4-FFF2-40B4-BE49-F238E27FC236}">
                <a16:creationId xmlns:a16="http://schemas.microsoft.com/office/drawing/2014/main" id="{835C3EA8-54FC-C521-01CE-3DC7037204CB}"/>
              </a:ext>
            </a:extLst>
          </p:cNvPr>
          <p:cNvPicPr>
            <a:picLocks noChangeAspect="1"/>
          </p:cNvPicPr>
          <p:nvPr/>
        </p:nvPicPr>
        <p:blipFill>
          <a:blip r:embed="rId2"/>
          <a:stretch>
            <a:fillRect/>
          </a:stretch>
        </p:blipFill>
        <p:spPr>
          <a:xfrm>
            <a:off x="155206" y="1203329"/>
            <a:ext cx="3696216" cy="52179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A15CA6A-4FEC-DF2C-A190-63CF3C03E4D5}"/>
                  </a:ext>
                </a:extLst>
              </p14:cNvPr>
              <p14:cNvContentPartPr/>
              <p14:nvPr/>
            </p14:nvContentPartPr>
            <p14:xfrm>
              <a:off x="1065258" y="1366811"/>
              <a:ext cx="274680" cy="360"/>
            </p14:xfrm>
          </p:contentPart>
        </mc:Choice>
        <mc:Fallback xmlns="">
          <p:pic>
            <p:nvPicPr>
              <p:cNvPr id="5" name="Ink 4">
                <a:extLst>
                  <a:ext uri="{FF2B5EF4-FFF2-40B4-BE49-F238E27FC236}">
                    <a16:creationId xmlns:a16="http://schemas.microsoft.com/office/drawing/2014/main" id="{CA15CA6A-4FEC-DF2C-A190-63CF3C03E4D5}"/>
                  </a:ext>
                </a:extLst>
              </p:cNvPr>
              <p:cNvPicPr/>
              <p:nvPr/>
            </p:nvPicPr>
            <p:blipFill>
              <a:blip r:embed="rId4"/>
              <a:stretch>
                <a:fillRect/>
              </a:stretch>
            </p:blipFill>
            <p:spPr>
              <a:xfrm>
                <a:off x="1002258" y="1303811"/>
                <a:ext cx="40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733517-65F3-9506-2CDE-58E097143995}"/>
                  </a:ext>
                </a:extLst>
              </p14:cNvPr>
              <p14:cNvContentPartPr/>
              <p14:nvPr/>
            </p14:nvContentPartPr>
            <p14:xfrm>
              <a:off x="1202238" y="5269848"/>
              <a:ext cx="360" cy="360"/>
            </p14:xfrm>
          </p:contentPart>
        </mc:Choice>
        <mc:Fallback xmlns="">
          <p:pic>
            <p:nvPicPr>
              <p:cNvPr id="7" name="Ink 6">
                <a:extLst>
                  <a:ext uri="{FF2B5EF4-FFF2-40B4-BE49-F238E27FC236}">
                    <a16:creationId xmlns:a16="http://schemas.microsoft.com/office/drawing/2014/main" id="{5F733517-65F3-9506-2CDE-58E097143995}"/>
                  </a:ext>
                </a:extLst>
              </p:cNvPr>
              <p:cNvPicPr/>
              <p:nvPr/>
            </p:nvPicPr>
            <p:blipFill>
              <a:blip r:embed="rId6"/>
              <a:stretch>
                <a:fillRect/>
              </a:stretch>
            </p:blipFill>
            <p:spPr>
              <a:xfrm>
                <a:off x="1139238" y="5206848"/>
                <a:ext cx="126000" cy="126000"/>
              </a:xfrm>
              <a:prstGeom prst="rect">
                <a:avLst/>
              </a:prstGeom>
            </p:spPr>
          </p:pic>
        </mc:Fallback>
      </mc:AlternateContent>
      <p:sp>
        <p:nvSpPr>
          <p:cNvPr id="9" name="TextBox 8">
            <a:extLst>
              <a:ext uri="{FF2B5EF4-FFF2-40B4-BE49-F238E27FC236}">
                <a16:creationId xmlns:a16="http://schemas.microsoft.com/office/drawing/2014/main" id="{4500A54B-9F4A-44B0-BEFE-3A5C53FB4663}"/>
              </a:ext>
            </a:extLst>
          </p:cNvPr>
          <p:cNvSpPr txBox="1"/>
          <p:nvPr/>
        </p:nvSpPr>
        <p:spPr>
          <a:xfrm>
            <a:off x="4347647" y="3758170"/>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CNN</a:t>
            </a:r>
          </a:p>
          <a:p>
            <a:r>
              <a:rPr lang="en-US" dirty="0"/>
              <a:t>Training Accuracy – 89.41</a:t>
            </a:r>
          </a:p>
          <a:p>
            <a:r>
              <a:rPr lang="en-US" dirty="0"/>
              <a:t>Testing Accuracy – 84.33</a:t>
            </a:r>
          </a:p>
        </p:txBody>
      </p:sp>
      <p:sp>
        <p:nvSpPr>
          <p:cNvPr id="11" name="TextBox 10">
            <a:extLst>
              <a:ext uri="{FF2B5EF4-FFF2-40B4-BE49-F238E27FC236}">
                <a16:creationId xmlns:a16="http://schemas.microsoft.com/office/drawing/2014/main" id="{BF2AFED8-B5B0-46FB-8F41-B8C1CE16EF2E}"/>
              </a:ext>
            </a:extLst>
          </p:cNvPr>
          <p:cNvSpPr txBox="1"/>
          <p:nvPr/>
        </p:nvSpPr>
        <p:spPr>
          <a:xfrm>
            <a:off x="4347646" y="2287941"/>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MobileNet</a:t>
            </a:r>
            <a:endParaRPr lang="en-US" b="1" dirty="0"/>
          </a:p>
          <a:p>
            <a:r>
              <a:rPr lang="en-US" dirty="0"/>
              <a:t>Training Accuracy – </a:t>
            </a:r>
            <a:r>
              <a:rPr lang="en-IN" dirty="0"/>
              <a:t>88.82</a:t>
            </a:r>
            <a:endParaRPr lang="en-US" dirty="0"/>
          </a:p>
          <a:p>
            <a:r>
              <a:rPr lang="en-US" dirty="0"/>
              <a:t>Testing Accuracy – </a:t>
            </a:r>
            <a:r>
              <a:rPr lang="en-IN" dirty="0"/>
              <a:t>70.95</a:t>
            </a:r>
            <a:endParaRPr lang="en-IN" dirty="0">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FDEBD082-BCDB-4F89-8BFE-FD16DE12AFF6}"/>
              </a:ext>
            </a:extLst>
          </p:cNvPr>
          <p:cNvSpPr/>
          <p:nvPr/>
        </p:nvSpPr>
        <p:spPr>
          <a:xfrm>
            <a:off x="8981305" y="6236622"/>
            <a:ext cx="611065" cy="369332"/>
          </a:xfrm>
          <a:prstGeom prst="rect">
            <a:avLst/>
          </a:prstGeom>
        </p:spPr>
        <p:txBody>
          <a:bodyPr wrap="none">
            <a:spAutoFit/>
          </a:bodyPr>
          <a:lstStyle/>
          <a:p>
            <a:pPr algn="ctr"/>
            <a:r>
              <a:rPr lang="en-US" b="1" dirty="0"/>
              <a:t>CNN</a:t>
            </a:r>
          </a:p>
        </p:txBody>
      </p:sp>
      <p:sp>
        <p:nvSpPr>
          <p:cNvPr id="12" name="Rectangle 11">
            <a:extLst>
              <a:ext uri="{FF2B5EF4-FFF2-40B4-BE49-F238E27FC236}">
                <a16:creationId xmlns:a16="http://schemas.microsoft.com/office/drawing/2014/main" id="{D3A330EF-B41C-4A37-92AD-3710ABC9877E}"/>
              </a:ext>
            </a:extLst>
          </p:cNvPr>
          <p:cNvSpPr/>
          <p:nvPr/>
        </p:nvSpPr>
        <p:spPr>
          <a:xfrm>
            <a:off x="2003314" y="6313203"/>
            <a:ext cx="1207383" cy="369332"/>
          </a:xfrm>
          <a:prstGeom prst="rect">
            <a:avLst/>
          </a:prstGeom>
        </p:spPr>
        <p:txBody>
          <a:bodyPr wrap="none">
            <a:spAutoFit/>
          </a:bodyPr>
          <a:lstStyle/>
          <a:p>
            <a:pPr algn="ctr"/>
            <a:r>
              <a:rPr lang="en-US" b="1" dirty="0" err="1"/>
              <a:t>MobileNet</a:t>
            </a:r>
            <a:endParaRPr lang="en-US" b="1" dirty="0"/>
          </a:p>
        </p:txBody>
      </p:sp>
      <p:sp>
        <p:nvSpPr>
          <p:cNvPr id="13" name="Rectangle 12">
            <a:extLst>
              <a:ext uri="{FF2B5EF4-FFF2-40B4-BE49-F238E27FC236}">
                <a16:creationId xmlns:a16="http://schemas.microsoft.com/office/drawing/2014/main" id="{577F3B07-C0A3-41FE-8F06-35F642FF4938}"/>
              </a:ext>
            </a:extLst>
          </p:cNvPr>
          <p:cNvSpPr/>
          <p:nvPr/>
        </p:nvSpPr>
        <p:spPr>
          <a:xfrm>
            <a:off x="888444" y="5130545"/>
            <a:ext cx="627588" cy="203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6">
            <a:extLst>
              <a:ext uri="{FF2B5EF4-FFF2-40B4-BE49-F238E27FC236}">
                <a16:creationId xmlns:a16="http://schemas.microsoft.com/office/drawing/2014/main" id="{CB168586-A6F2-4BF4-9DBD-F933315992B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18</a:t>
            </a:fld>
            <a:endParaRPr lang="en-IN" sz="1600" dirty="0">
              <a:solidFill>
                <a:schemeClr val="tx1"/>
              </a:solidFill>
            </a:endParaRPr>
          </a:p>
        </p:txBody>
      </p:sp>
      <p:pic>
        <p:nvPicPr>
          <p:cNvPr id="3" name="Picture 2">
            <a:extLst>
              <a:ext uri="{FF2B5EF4-FFF2-40B4-BE49-F238E27FC236}">
                <a16:creationId xmlns:a16="http://schemas.microsoft.com/office/drawing/2014/main" id="{E6E8B1BD-83DC-FB0F-7EBF-F24430C3AE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87072" y="976796"/>
            <a:ext cx="3174430" cy="5289003"/>
          </a:xfrm>
          <a:prstGeom prst="rect">
            <a:avLst/>
          </a:prstGeom>
          <a:noFill/>
          <a:ln>
            <a:noFill/>
          </a:ln>
        </p:spPr>
      </p:pic>
    </p:spTree>
    <p:extLst>
      <p:ext uri="{BB962C8B-B14F-4D97-AF65-F5344CB8AC3E}">
        <p14:creationId xmlns:p14="http://schemas.microsoft.com/office/powerpoint/2010/main" val="4263431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2A5A5-0F7F-4E94-8233-B2F48C5A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90" y="1571181"/>
            <a:ext cx="5687219" cy="4372585"/>
          </a:xfrm>
          <a:prstGeom prst="rect">
            <a:avLst/>
          </a:prstGeom>
        </p:spPr>
      </p:pic>
      <p:sp>
        <p:nvSpPr>
          <p:cNvPr id="4" name="TextBox 3">
            <a:extLst>
              <a:ext uri="{FF2B5EF4-FFF2-40B4-BE49-F238E27FC236}">
                <a16:creationId xmlns:a16="http://schemas.microsoft.com/office/drawing/2014/main" id="{6D310FEF-8AFF-49DD-90C0-CD74586E074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CNN </a:t>
            </a:r>
          </a:p>
        </p:txBody>
      </p:sp>
    </p:spTree>
    <p:extLst>
      <p:ext uri="{BB962C8B-B14F-4D97-AF65-F5344CB8AC3E}">
        <p14:creationId xmlns:p14="http://schemas.microsoft.com/office/powerpoint/2010/main" val="3129411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37D44-E32E-56CF-E027-967CF12F448D}"/>
              </a:ext>
            </a:extLst>
          </p:cNvPr>
          <p:cNvSpPr txBox="1"/>
          <p:nvPr/>
        </p:nvSpPr>
        <p:spPr>
          <a:xfrm>
            <a:off x="961533" y="381143"/>
            <a:ext cx="11343588" cy="769441"/>
          </a:xfrm>
          <a:prstGeom prst="rect">
            <a:avLst/>
          </a:prstGeom>
          <a:noFill/>
        </p:spPr>
        <p:txBody>
          <a:bodyPr wrap="square">
            <a:spAutoFit/>
          </a:bodyPr>
          <a:lstStyle/>
          <a:p>
            <a:r>
              <a:rPr lang="en-IN" sz="4400" b="1" dirty="0"/>
              <a:t>Agenda</a:t>
            </a:r>
            <a:endParaRPr lang="en-IN" sz="4400" dirty="0"/>
          </a:p>
        </p:txBody>
      </p:sp>
      <p:sp>
        <p:nvSpPr>
          <p:cNvPr id="4" name="Google Shape;53;g25dbe37a5fd_1_0">
            <a:extLst>
              <a:ext uri="{FF2B5EF4-FFF2-40B4-BE49-F238E27FC236}">
                <a16:creationId xmlns:a16="http://schemas.microsoft.com/office/drawing/2014/main" id="{A0F7D667-9E9C-8E0E-55F7-7DFA4A9229EA}"/>
              </a:ext>
            </a:extLst>
          </p:cNvPr>
          <p:cNvSpPr txBox="1">
            <a:spLocks/>
          </p:cNvSpPr>
          <p:nvPr/>
        </p:nvSpPr>
        <p:spPr>
          <a:xfrm>
            <a:off x="857837" y="1591400"/>
            <a:ext cx="8007279" cy="4801314"/>
          </a:xfrm>
          <a:prstGeom prst="rect">
            <a:avLst/>
          </a:prstGeom>
          <a:noFill/>
          <a:ln>
            <a:noFill/>
          </a:ln>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indent="-457200">
              <a:lnSpc>
                <a:spcPct val="100000"/>
              </a:lnSpc>
              <a:spcBef>
                <a:spcPts val="0"/>
              </a:spcBef>
              <a:buSzPts val="1500"/>
              <a:buFont typeface="Wingdings" panose="05000000000000000000" pitchFamily="2" charset="2"/>
              <a:buChar char="q"/>
            </a:pPr>
            <a:r>
              <a:rPr lang="en-US" sz="2400" dirty="0"/>
              <a:t>Summary</a:t>
            </a:r>
          </a:p>
          <a:p>
            <a:pPr marL="590550" indent="-457200">
              <a:lnSpc>
                <a:spcPct val="100000"/>
              </a:lnSpc>
              <a:spcBef>
                <a:spcPts val="0"/>
              </a:spcBef>
              <a:buSzPts val="1500"/>
              <a:buFont typeface="Wingdings" panose="05000000000000000000" pitchFamily="2" charset="2"/>
              <a:buChar char="q"/>
            </a:pPr>
            <a:r>
              <a:rPr lang="en-US" sz="2400" dirty="0"/>
              <a:t>Introduction</a:t>
            </a:r>
          </a:p>
          <a:p>
            <a:pPr marL="590550" indent="-457200">
              <a:lnSpc>
                <a:spcPct val="100000"/>
              </a:lnSpc>
              <a:spcBef>
                <a:spcPts val="0"/>
              </a:spcBef>
              <a:buSzPts val="1500"/>
              <a:buFont typeface="Wingdings" panose="05000000000000000000" pitchFamily="2" charset="2"/>
              <a:buChar char="q"/>
            </a:pPr>
            <a:r>
              <a:rPr lang="en-US" sz="2400" dirty="0"/>
              <a:t>Literature Review</a:t>
            </a:r>
          </a:p>
          <a:p>
            <a:pPr marL="590550" indent="-457200">
              <a:lnSpc>
                <a:spcPct val="100000"/>
              </a:lnSpc>
              <a:spcBef>
                <a:spcPts val="0"/>
              </a:spcBef>
              <a:buSzPts val="1500"/>
              <a:buFont typeface="Wingdings" panose="05000000000000000000" pitchFamily="2" charset="2"/>
              <a:buChar char="q"/>
            </a:pPr>
            <a:r>
              <a:rPr lang="en-US" sz="2400" dirty="0"/>
              <a:t>Gaps in Literature</a:t>
            </a:r>
          </a:p>
          <a:p>
            <a:pPr marL="590550" indent="-457200">
              <a:lnSpc>
                <a:spcPct val="100000"/>
              </a:lnSpc>
              <a:spcBef>
                <a:spcPts val="0"/>
              </a:spcBef>
              <a:buSzPts val="1500"/>
              <a:buFont typeface="Wingdings" panose="05000000000000000000" pitchFamily="2" charset="2"/>
              <a:buChar char="q"/>
            </a:pPr>
            <a:r>
              <a:rPr lang="en-US" sz="2400" dirty="0"/>
              <a:t>Motivation</a:t>
            </a:r>
          </a:p>
          <a:p>
            <a:pPr marL="590550" indent="-457200">
              <a:lnSpc>
                <a:spcPct val="100000"/>
              </a:lnSpc>
              <a:spcBef>
                <a:spcPts val="0"/>
              </a:spcBef>
              <a:buSzPts val="1500"/>
              <a:buFont typeface="Wingdings" panose="05000000000000000000" pitchFamily="2" charset="2"/>
              <a:buChar char="q"/>
            </a:pPr>
            <a:r>
              <a:rPr lang="en-US" sz="2400" dirty="0"/>
              <a:t>Objectives</a:t>
            </a:r>
          </a:p>
          <a:p>
            <a:pPr marL="590550" indent="-457200">
              <a:lnSpc>
                <a:spcPct val="100000"/>
              </a:lnSpc>
              <a:spcBef>
                <a:spcPts val="0"/>
              </a:spcBef>
              <a:buSzPts val="1500"/>
              <a:buFont typeface="Wingdings" panose="05000000000000000000" pitchFamily="2" charset="2"/>
              <a:buChar char="q"/>
            </a:pPr>
            <a:r>
              <a:rPr lang="en-US" sz="2400" dirty="0"/>
              <a:t>Implementation</a:t>
            </a:r>
          </a:p>
          <a:p>
            <a:pPr marL="590550" indent="-457200">
              <a:lnSpc>
                <a:spcPct val="100000"/>
              </a:lnSpc>
              <a:spcBef>
                <a:spcPts val="0"/>
              </a:spcBef>
              <a:buSzPts val="1500"/>
              <a:buFont typeface="Wingdings" panose="05000000000000000000" pitchFamily="2" charset="2"/>
              <a:buChar char="q"/>
            </a:pPr>
            <a:r>
              <a:rPr lang="en-US" sz="2400" dirty="0"/>
              <a:t>Proposed Architecture</a:t>
            </a:r>
          </a:p>
          <a:p>
            <a:pPr marL="590550" indent="-457200">
              <a:lnSpc>
                <a:spcPct val="100000"/>
              </a:lnSpc>
              <a:spcBef>
                <a:spcPts val="0"/>
              </a:spcBef>
              <a:buSzPts val="1500"/>
              <a:buFont typeface="Wingdings" panose="05000000000000000000" pitchFamily="2" charset="2"/>
              <a:buChar char="q"/>
            </a:pPr>
            <a:r>
              <a:rPr lang="en-US" sz="2400" dirty="0"/>
              <a:t>Result and Analysis</a:t>
            </a:r>
          </a:p>
          <a:p>
            <a:pPr marL="590550" indent="-457200">
              <a:lnSpc>
                <a:spcPct val="100000"/>
              </a:lnSpc>
              <a:spcBef>
                <a:spcPts val="0"/>
              </a:spcBef>
              <a:buSzPts val="1500"/>
              <a:buFont typeface="Wingdings" panose="05000000000000000000" pitchFamily="2" charset="2"/>
              <a:buChar char="q"/>
            </a:pPr>
            <a:r>
              <a:rPr lang="en-US" sz="2400" dirty="0"/>
              <a:t>Timeline</a:t>
            </a:r>
          </a:p>
          <a:p>
            <a:pPr marL="590550" indent="-457200">
              <a:lnSpc>
                <a:spcPct val="100000"/>
              </a:lnSpc>
              <a:spcBef>
                <a:spcPts val="0"/>
              </a:spcBef>
              <a:buSzPts val="1500"/>
              <a:buFont typeface="Wingdings" panose="05000000000000000000" pitchFamily="2" charset="2"/>
              <a:buChar char="q"/>
            </a:pPr>
            <a:r>
              <a:rPr lang="en-US" sz="2400" dirty="0"/>
              <a:t>Conclusion</a:t>
            </a:r>
          </a:p>
          <a:p>
            <a:pPr marL="590550" indent="-457200">
              <a:lnSpc>
                <a:spcPct val="100000"/>
              </a:lnSpc>
              <a:spcBef>
                <a:spcPts val="0"/>
              </a:spcBef>
              <a:buSzPts val="1500"/>
              <a:buFont typeface="Wingdings" panose="05000000000000000000" pitchFamily="2" charset="2"/>
              <a:buChar char="q"/>
            </a:pPr>
            <a:r>
              <a:rPr lang="en-US" sz="2400" dirty="0"/>
              <a:t>Future Work</a:t>
            </a:r>
          </a:p>
          <a:p>
            <a:pPr marL="590550" indent="-457200">
              <a:lnSpc>
                <a:spcPct val="100000"/>
              </a:lnSpc>
              <a:spcBef>
                <a:spcPts val="0"/>
              </a:spcBef>
              <a:buSzPts val="1500"/>
              <a:buFont typeface="Wingdings" panose="05000000000000000000" pitchFamily="2" charset="2"/>
              <a:buChar char="q"/>
            </a:pPr>
            <a:r>
              <a:rPr lang="en-US" sz="2400" dirty="0"/>
              <a:t>References</a:t>
            </a:r>
          </a:p>
        </p:txBody>
      </p:sp>
      <p:sp>
        <p:nvSpPr>
          <p:cNvPr id="8" name="Slide Number Placeholder 6">
            <a:extLst>
              <a:ext uri="{FF2B5EF4-FFF2-40B4-BE49-F238E27FC236}">
                <a16:creationId xmlns:a16="http://schemas.microsoft.com/office/drawing/2014/main" id="{B392F1EC-D6D3-8FE8-694B-12F0AC32A01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a:t>
            </a:fld>
            <a:endParaRPr lang="en-IN" sz="1600" dirty="0">
              <a:solidFill>
                <a:schemeClr val="tx1"/>
              </a:solidFill>
            </a:endParaRPr>
          </a:p>
        </p:txBody>
      </p:sp>
    </p:spTree>
    <p:extLst>
      <p:ext uri="{BB962C8B-B14F-4D97-AF65-F5344CB8AC3E}">
        <p14:creationId xmlns:p14="http://schemas.microsoft.com/office/powerpoint/2010/main" val="29469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B208C-8848-B909-1261-1EE3715A4502}"/>
              </a:ext>
            </a:extLst>
          </p:cNvPr>
          <p:cNvSpPr txBox="1"/>
          <p:nvPr/>
        </p:nvSpPr>
        <p:spPr>
          <a:xfrm>
            <a:off x="838199" y="552279"/>
            <a:ext cx="11353801" cy="769441"/>
          </a:xfrm>
          <a:prstGeom prst="rect">
            <a:avLst/>
          </a:prstGeom>
          <a:noFill/>
        </p:spPr>
        <p:txBody>
          <a:bodyPr wrap="square">
            <a:spAutoFit/>
          </a:bodyPr>
          <a:lstStyle/>
          <a:p>
            <a:r>
              <a:rPr lang="en-IN" sz="4400" b="1" dirty="0"/>
              <a:t>Timeline</a:t>
            </a:r>
          </a:p>
        </p:txBody>
      </p:sp>
      <p:graphicFrame>
        <p:nvGraphicFramePr>
          <p:cNvPr id="2" name="Table 1">
            <a:extLst>
              <a:ext uri="{FF2B5EF4-FFF2-40B4-BE49-F238E27FC236}">
                <a16:creationId xmlns:a16="http://schemas.microsoft.com/office/drawing/2014/main" id="{B3909169-EFE7-5987-472A-EDC7FC8CDA62}"/>
              </a:ext>
            </a:extLst>
          </p:cNvPr>
          <p:cNvGraphicFramePr>
            <a:graphicFrameLocks noGrp="1"/>
          </p:cNvGraphicFramePr>
          <p:nvPr>
            <p:extLst>
              <p:ext uri="{D42A27DB-BD31-4B8C-83A1-F6EECF244321}">
                <p14:modId xmlns:p14="http://schemas.microsoft.com/office/powerpoint/2010/main" val="2902679225"/>
              </p:ext>
            </p:extLst>
          </p:nvPr>
        </p:nvGraphicFramePr>
        <p:xfrm>
          <a:off x="838199" y="1825625"/>
          <a:ext cx="10615367" cy="3193652"/>
        </p:xfrm>
        <a:graphic>
          <a:graphicData uri="http://schemas.openxmlformats.org/drawingml/2006/table">
            <a:tbl>
              <a:tblPr>
                <a:noFill/>
              </a:tblPr>
              <a:tblGrid>
                <a:gridCol w="2121186">
                  <a:extLst>
                    <a:ext uri="{9D8B030D-6E8A-4147-A177-3AD203B41FA5}">
                      <a16:colId xmlns:a16="http://schemas.microsoft.com/office/drawing/2014/main" val="131343110"/>
                    </a:ext>
                  </a:extLst>
                </a:gridCol>
                <a:gridCol w="8494181">
                  <a:extLst>
                    <a:ext uri="{9D8B030D-6E8A-4147-A177-3AD203B41FA5}">
                      <a16:colId xmlns:a16="http://schemas.microsoft.com/office/drawing/2014/main" val="1763336629"/>
                    </a:ext>
                  </a:extLst>
                </a:gridCol>
              </a:tblGrid>
              <a:tr h="62076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Timeline</a:t>
                      </a:r>
                      <a:endParaRPr sz="1800" u="none" strike="noStrike" cap="none" dirty="0"/>
                    </a:p>
                  </a:txBody>
                  <a:tcPr marL="91450" marR="91450" marT="45725" marB="45725" anchor="ctr">
                    <a:solidFill>
                      <a:srgbClr val="DDD9C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Work to be completed</a:t>
                      </a:r>
                      <a:endParaRPr sz="1800" u="none" strike="noStrike" cap="none" dirty="0"/>
                    </a:p>
                  </a:txBody>
                  <a:tcPr marL="91450" marR="91450" marT="45725" marB="45725" anchor="ctr">
                    <a:solidFill>
                      <a:srgbClr val="DDD9C3"/>
                    </a:solidFill>
                  </a:tcPr>
                </a:tc>
                <a:extLst>
                  <a:ext uri="{0D108BD9-81ED-4DB2-BD59-A6C34878D82A}">
                    <a16:rowId xmlns:a16="http://schemas.microsoft.com/office/drawing/2014/main" val="249588474"/>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Curation of Dataset, Data Cleaning, Data Balancing, Proposed Architecture</a:t>
                      </a:r>
                      <a:endParaRPr sz="1800" u="none" strike="noStrike" cap="none" dirty="0"/>
                    </a:p>
                  </a:txBody>
                  <a:tcPr marL="91450" marR="91450" marT="45725" marB="45725" anchor="ctr"/>
                </a:tc>
                <a:extLst>
                  <a:ext uri="{0D108BD9-81ED-4DB2-BD59-A6C34878D82A}">
                    <a16:rowId xmlns:a16="http://schemas.microsoft.com/office/drawing/2014/main" val="3152454200"/>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Implementation of various Deep Learning Models</a:t>
                      </a:r>
                      <a:endParaRPr sz="1800" u="none" strike="noStrike" cap="none" dirty="0"/>
                    </a:p>
                  </a:txBody>
                  <a:tcPr marL="91450" marR="91450" marT="45725" marB="45725" anchor="ctr"/>
                </a:tc>
                <a:extLst>
                  <a:ext uri="{0D108BD9-81ED-4DB2-BD59-A6C34878D82A}">
                    <a16:rowId xmlns:a16="http://schemas.microsoft.com/office/drawing/2014/main" val="1988298673"/>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Fine Tuning of Proposed CNN and MobileNet</a:t>
                      </a:r>
                    </a:p>
                  </a:txBody>
                  <a:tcPr marL="91450" marR="91450" marT="45725" marB="45725" anchor="ctr"/>
                </a:tc>
                <a:extLst>
                  <a:ext uri="{0D108BD9-81ED-4DB2-BD59-A6C34878D82A}">
                    <a16:rowId xmlns:a16="http://schemas.microsoft.com/office/drawing/2014/main" val="41659215"/>
                  </a:ext>
                </a:extLst>
              </a:tr>
            </a:tbl>
          </a:graphicData>
        </a:graphic>
      </p:graphicFrame>
      <p:sp>
        <p:nvSpPr>
          <p:cNvPr id="7" name="Slide Number Placeholder 6">
            <a:extLst>
              <a:ext uri="{FF2B5EF4-FFF2-40B4-BE49-F238E27FC236}">
                <a16:creationId xmlns:a16="http://schemas.microsoft.com/office/drawing/2014/main" id="{5C228526-0D10-5455-AE3F-C334326DFE88}"/>
              </a:ext>
            </a:extLst>
          </p:cNvPr>
          <p:cNvSpPr txBox="1">
            <a:spLocks/>
          </p:cNvSpPr>
          <p:nvPr/>
        </p:nvSpPr>
        <p:spPr>
          <a:xfrm>
            <a:off x="9072514" y="63057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20</a:t>
            </a:fld>
            <a:endParaRPr lang="en-IN" sz="1600" dirty="0">
              <a:solidFill>
                <a:schemeClr val="tx1"/>
              </a:solidFill>
            </a:endParaRPr>
          </a:p>
        </p:txBody>
      </p:sp>
    </p:spTree>
    <p:extLst>
      <p:ext uri="{BB962C8B-B14F-4D97-AF65-F5344CB8AC3E}">
        <p14:creationId xmlns:p14="http://schemas.microsoft.com/office/powerpoint/2010/main" val="1243285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218E9-59BC-D19C-D9D6-95A293E1D17A}"/>
              </a:ext>
            </a:extLst>
          </p:cNvPr>
          <p:cNvSpPr txBox="1"/>
          <p:nvPr/>
        </p:nvSpPr>
        <p:spPr>
          <a:xfrm>
            <a:off x="838199" y="1770330"/>
            <a:ext cx="10633435" cy="2246769"/>
          </a:xfrm>
          <a:prstGeom prst="rect">
            <a:avLst/>
          </a:prstGeom>
          <a:noFill/>
        </p:spPr>
        <p:txBody>
          <a:bodyPr wrap="square">
            <a:spAutoFit/>
          </a:bodyPr>
          <a:lstStyle/>
          <a:p>
            <a:pPr algn="just"/>
            <a:r>
              <a:rPr lang="en-US" sz="2000" b="0" i="0" dirty="0">
                <a:effectLst/>
              </a:rPr>
              <a:t>In conclusion, this work investigated deep learning techniques for papaya fruit disease classification. We first collected a comprehensive dataset and then employed a Convolutional Neural Network (CNN) architecture. To improve performance, we fine-tuned eight pre-trained models and our proposed CNN. The fine-tuned CNN achieved the highest training accuracy of 89% and testing accuracy 84% in classifying Papaya </a:t>
            </a:r>
            <a:r>
              <a:rPr lang="en-US" sz="2000" dirty="0"/>
              <a:t>fruit disease detection. </a:t>
            </a:r>
            <a:r>
              <a:rPr lang="en-US" sz="2000" b="0" i="0" dirty="0">
                <a:effectLst/>
              </a:rPr>
              <a:t>This approach demonstrates the potential of deep learning for robust papaya disease detection. Future work could explore incorporating additional diseases or investigating alternative deep learning architectures for even better accuracy.</a:t>
            </a:r>
            <a:endParaRPr lang="en-IN" sz="2000" dirty="0"/>
          </a:p>
        </p:txBody>
      </p:sp>
      <p:sp>
        <p:nvSpPr>
          <p:cNvPr id="4" name="TextBox 3">
            <a:extLst>
              <a:ext uri="{FF2B5EF4-FFF2-40B4-BE49-F238E27FC236}">
                <a16:creationId xmlns:a16="http://schemas.microsoft.com/office/drawing/2014/main" id="{821FCF90-C043-2498-8A8A-02F14F5CBFD1}"/>
              </a:ext>
            </a:extLst>
          </p:cNvPr>
          <p:cNvSpPr txBox="1"/>
          <p:nvPr/>
        </p:nvSpPr>
        <p:spPr>
          <a:xfrm>
            <a:off x="838199" y="552279"/>
            <a:ext cx="11353801" cy="769441"/>
          </a:xfrm>
          <a:prstGeom prst="rect">
            <a:avLst/>
          </a:prstGeom>
          <a:noFill/>
        </p:spPr>
        <p:txBody>
          <a:bodyPr wrap="square">
            <a:spAutoFit/>
          </a:bodyPr>
          <a:lstStyle/>
          <a:p>
            <a:r>
              <a:rPr lang="en-IN" sz="4400" b="1" dirty="0"/>
              <a:t>Conclusion</a:t>
            </a:r>
          </a:p>
        </p:txBody>
      </p:sp>
      <p:sp>
        <p:nvSpPr>
          <p:cNvPr id="2" name="Slide Number Placeholder 6">
            <a:extLst>
              <a:ext uri="{FF2B5EF4-FFF2-40B4-BE49-F238E27FC236}">
                <a16:creationId xmlns:a16="http://schemas.microsoft.com/office/drawing/2014/main" id="{9D071FF2-AB0A-2B65-F35A-675871381D6A}"/>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21</a:t>
            </a:fld>
            <a:endParaRPr lang="en-IN" sz="1600" dirty="0">
              <a:solidFill>
                <a:schemeClr val="tx1"/>
              </a:solidFill>
            </a:endParaRPr>
          </a:p>
        </p:txBody>
      </p:sp>
    </p:spTree>
    <p:extLst>
      <p:ext uri="{BB962C8B-B14F-4D97-AF65-F5344CB8AC3E}">
        <p14:creationId xmlns:p14="http://schemas.microsoft.com/office/powerpoint/2010/main" val="35731494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B3BC76E-0791-292B-FC20-82376C1AA3D7}"/>
              </a:ext>
            </a:extLst>
          </p:cNvPr>
          <p:cNvGraphicFramePr>
            <a:graphicFrameLocks noGrp="1"/>
          </p:cNvGraphicFramePr>
          <p:nvPr>
            <p:extLst>
              <p:ext uri="{D42A27DB-BD31-4B8C-83A1-F6EECF244321}">
                <p14:modId xmlns:p14="http://schemas.microsoft.com/office/powerpoint/2010/main" val="2954922379"/>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20</a:t>
                      </a:r>
                    </a:p>
                  </a:txBody>
                  <a:tcPr anchor="ctr"/>
                </a:tc>
                <a:extLst>
                  <a:ext uri="{0D108BD9-81ED-4DB2-BD59-A6C34878D82A}">
                    <a16:rowId xmlns:a16="http://schemas.microsoft.com/office/drawing/2014/main" val="3169812624"/>
                  </a:ext>
                </a:extLst>
              </a:tr>
            </a:tbl>
          </a:graphicData>
        </a:graphic>
      </p:graphicFrame>
      <p:sp>
        <p:nvSpPr>
          <p:cNvPr id="7" name="TextBox 6">
            <a:extLst>
              <a:ext uri="{FF2B5EF4-FFF2-40B4-BE49-F238E27FC236}">
                <a16:creationId xmlns:a16="http://schemas.microsoft.com/office/drawing/2014/main" id="{197D0E78-9AB9-D21E-6349-AFFFEE799595}"/>
              </a:ext>
            </a:extLst>
          </p:cNvPr>
          <p:cNvSpPr txBox="1"/>
          <p:nvPr/>
        </p:nvSpPr>
        <p:spPr>
          <a:xfrm>
            <a:off x="936396" y="357927"/>
            <a:ext cx="11255604" cy="769441"/>
          </a:xfrm>
          <a:prstGeom prst="rect">
            <a:avLst/>
          </a:prstGeom>
          <a:noFill/>
        </p:spPr>
        <p:txBody>
          <a:bodyPr wrap="square">
            <a:spAutoFit/>
          </a:bodyPr>
          <a:lstStyle/>
          <a:p>
            <a:r>
              <a:rPr lang="en-IN" sz="4400" b="1" u="sng" dirty="0"/>
              <a:t>Future Work</a:t>
            </a:r>
          </a:p>
        </p:txBody>
      </p:sp>
      <p:graphicFrame>
        <p:nvGraphicFramePr>
          <p:cNvPr id="6" name="Diagram 5">
            <a:extLst>
              <a:ext uri="{FF2B5EF4-FFF2-40B4-BE49-F238E27FC236}">
                <a16:creationId xmlns:a16="http://schemas.microsoft.com/office/drawing/2014/main" id="{D54A3F13-863C-9E8D-97AF-E76FAE78BC9B}"/>
              </a:ext>
            </a:extLst>
          </p:cNvPr>
          <p:cNvGraphicFramePr/>
          <p:nvPr/>
        </p:nvGraphicFramePr>
        <p:xfrm>
          <a:off x="641022" y="1076665"/>
          <a:ext cx="10909955" cy="521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9764A20E-9276-FBA8-3975-0D45C610A308}"/>
              </a:ext>
            </a:extLst>
          </p:cNvPr>
          <p:cNvCxnSpPr>
            <a:cxnSpLocks/>
          </p:cNvCxnSpPr>
          <p:nvPr/>
        </p:nvCxnSpPr>
        <p:spPr>
          <a:xfrm flipV="1">
            <a:off x="6096000" y="679478"/>
            <a:ext cx="0" cy="39718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7120987-B631-5696-B4D6-4B21EDEA27BD}"/>
              </a:ext>
            </a:extLst>
          </p:cNvPr>
          <p:cNvCxnSpPr>
            <a:cxnSpLocks/>
          </p:cNvCxnSpPr>
          <p:nvPr/>
        </p:nvCxnSpPr>
        <p:spPr>
          <a:xfrm>
            <a:off x="6096000" y="679478"/>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571301E5-2112-96EF-9E9A-5B16117C01CF}"/>
              </a:ext>
            </a:extLst>
          </p:cNvPr>
          <p:cNvCxnSpPr>
            <a:cxnSpLocks/>
          </p:cNvCxnSpPr>
          <p:nvPr/>
        </p:nvCxnSpPr>
        <p:spPr>
          <a:xfrm>
            <a:off x="2895598"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189AD17-3D5B-F7B7-D615-6F1589359DEB}"/>
              </a:ext>
            </a:extLst>
          </p:cNvPr>
          <p:cNvCxnSpPr>
            <a:cxnSpLocks/>
          </p:cNvCxnSpPr>
          <p:nvPr/>
        </p:nvCxnSpPr>
        <p:spPr>
          <a:xfrm>
            <a:off x="8557966"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798A4A3-493E-4383-1352-9A02C6B165B7}"/>
              </a:ext>
            </a:extLst>
          </p:cNvPr>
          <p:cNvCxnSpPr>
            <a:cxnSpLocks/>
          </p:cNvCxnSpPr>
          <p:nvPr/>
        </p:nvCxnSpPr>
        <p:spPr>
          <a:xfrm>
            <a:off x="6095999" y="6656694"/>
            <a:ext cx="1006315"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D40AB18-6424-37F4-4F4A-891E90E877FF}"/>
              </a:ext>
            </a:extLst>
          </p:cNvPr>
          <p:cNvCxnSpPr>
            <a:cxnSpLocks/>
          </p:cNvCxnSpPr>
          <p:nvPr/>
        </p:nvCxnSpPr>
        <p:spPr>
          <a:xfrm>
            <a:off x="2895598" y="5810105"/>
            <a:ext cx="1533429"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6797F35-C72A-6926-38D0-F43A3C85939C}"/>
              </a:ext>
            </a:extLst>
          </p:cNvPr>
          <p:cNvCxnSpPr>
            <a:cxnSpLocks/>
          </p:cNvCxnSpPr>
          <p:nvPr/>
        </p:nvCxnSpPr>
        <p:spPr>
          <a:xfrm>
            <a:off x="6095999" y="6284747"/>
            <a:ext cx="0" cy="371947"/>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400FECE-0D29-697F-DF83-79B8C23F29FE}"/>
              </a:ext>
            </a:extLst>
          </p:cNvPr>
          <p:cNvCxnSpPr>
            <a:cxnSpLocks/>
          </p:cNvCxnSpPr>
          <p:nvPr/>
        </p:nvCxnSpPr>
        <p:spPr>
          <a:xfrm>
            <a:off x="8557966" y="4605287"/>
            <a:ext cx="765143" cy="0"/>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64CAFEC2-3246-61C3-77DD-AAD5D7A72637}"/>
              </a:ext>
            </a:extLst>
          </p:cNvPr>
          <p:cNvSpPr txBox="1"/>
          <p:nvPr/>
        </p:nvSpPr>
        <p:spPr>
          <a:xfrm>
            <a:off x="6861144" y="233881"/>
            <a:ext cx="4912934"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Include more papaya species for broader disease detection.</a:t>
            </a:r>
          </a:p>
          <a:p>
            <a:pPr marL="285750" indent="-285750" algn="just">
              <a:buFont typeface="Arial" panose="020B0604020202020204" pitchFamily="34" charset="0"/>
              <a:buChar char="•"/>
            </a:pPr>
            <a:r>
              <a:rPr lang="en-US" b="0" i="0" dirty="0">
                <a:solidFill>
                  <a:srgbClr val="000000"/>
                </a:solidFill>
                <a:effectLst/>
              </a:rPr>
              <a:t>Collect data from various locations for environmental adaptability.</a:t>
            </a:r>
          </a:p>
        </p:txBody>
      </p:sp>
      <p:sp>
        <p:nvSpPr>
          <p:cNvPr id="25" name="TextBox 24">
            <a:extLst>
              <a:ext uri="{FF2B5EF4-FFF2-40B4-BE49-F238E27FC236}">
                <a16:creationId xmlns:a16="http://schemas.microsoft.com/office/drawing/2014/main" id="{64A076FD-CC20-1D2F-181E-9B3D122C4516}"/>
              </a:ext>
            </a:extLst>
          </p:cNvPr>
          <p:cNvSpPr txBox="1"/>
          <p:nvPr/>
        </p:nvSpPr>
        <p:spPr>
          <a:xfrm>
            <a:off x="9317611" y="2042778"/>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Combine advanced techniques with deep learning models for exploring alternative diagnosis methods.</a:t>
            </a:r>
            <a:endParaRPr lang="en-US" dirty="0"/>
          </a:p>
        </p:txBody>
      </p:sp>
      <p:sp>
        <p:nvSpPr>
          <p:cNvPr id="27" name="TextBox 26">
            <a:extLst>
              <a:ext uri="{FF2B5EF4-FFF2-40B4-BE49-F238E27FC236}">
                <a16:creationId xmlns:a16="http://schemas.microsoft.com/office/drawing/2014/main" id="{4477CA5A-7932-BB60-38FF-8B4916FBEDAD}"/>
              </a:ext>
            </a:extLst>
          </p:cNvPr>
          <p:cNvSpPr txBox="1"/>
          <p:nvPr/>
        </p:nvSpPr>
        <p:spPr>
          <a:xfrm>
            <a:off x="9317611" y="3761724"/>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Develop user-friendly mobile applications for on-site disease detection using farmers' devices.</a:t>
            </a:r>
            <a:endParaRPr lang="en-IN" dirty="0"/>
          </a:p>
        </p:txBody>
      </p:sp>
      <p:sp>
        <p:nvSpPr>
          <p:cNvPr id="29" name="TextBox 28">
            <a:extLst>
              <a:ext uri="{FF2B5EF4-FFF2-40B4-BE49-F238E27FC236}">
                <a16:creationId xmlns:a16="http://schemas.microsoft.com/office/drawing/2014/main" id="{6F508908-98E9-94A1-B698-6E71FB3C70FD}"/>
              </a:ext>
            </a:extLst>
          </p:cNvPr>
          <p:cNvSpPr txBox="1"/>
          <p:nvPr/>
        </p:nvSpPr>
        <p:spPr>
          <a:xfrm>
            <a:off x="7102314" y="5343951"/>
            <a:ext cx="4042916"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Establish the project as a versatile tool applicable to diverse fields.</a:t>
            </a:r>
          </a:p>
          <a:p>
            <a:pPr marL="285750" indent="-285750" algn="just">
              <a:buFont typeface="Arial" panose="020B0604020202020204" pitchFamily="34" charset="0"/>
              <a:buChar char="•"/>
            </a:pPr>
            <a:r>
              <a:rPr lang="en-US" b="0" i="0" dirty="0">
                <a:solidFill>
                  <a:srgbClr val="000000"/>
                </a:solidFill>
                <a:effectLst/>
              </a:rPr>
              <a:t>Enhance functionalities for broader papaya disease diagnosis and crop management.</a:t>
            </a:r>
            <a:endParaRPr lang="en-IN" dirty="0"/>
          </a:p>
        </p:txBody>
      </p:sp>
      <p:sp>
        <p:nvSpPr>
          <p:cNvPr id="31" name="TextBox 30">
            <a:extLst>
              <a:ext uri="{FF2B5EF4-FFF2-40B4-BE49-F238E27FC236}">
                <a16:creationId xmlns:a16="http://schemas.microsoft.com/office/drawing/2014/main" id="{A241F6CE-EC8D-5327-F1F5-0488E21BF683}"/>
              </a:ext>
            </a:extLst>
          </p:cNvPr>
          <p:cNvSpPr txBox="1"/>
          <p:nvPr/>
        </p:nvSpPr>
        <p:spPr>
          <a:xfrm>
            <a:off x="190892" y="1316070"/>
            <a:ext cx="2704706" cy="397031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Regularly monitor and update information for model accuracy.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Collaborate with agricultural experts for model adjustments based on farm location changes.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Analyze learning variables for environment-specific adaptation.</a:t>
            </a:r>
          </a:p>
        </p:txBody>
      </p:sp>
      <p:sp>
        <p:nvSpPr>
          <p:cNvPr id="35" name="TextBox 34">
            <a:extLst>
              <a:ext uri="{FF2B5EF4-FFF2-40B4-BE49-F238E27FC236}">
                <a16:creationId xmlns:a16="http://schemas.microsoft.com/office/drawing/2014/main" id="{5A7EAA6A-E307-DBA9-A966-1C891318C469}"/>
              </a:ext>
            </a:extLst>
          </p:cNvPr>
          <p:cNvSpPr txBox="1"/>
          <p:nvPr/>
        </p:nvSpPr>
        <p:spPr>
          <a:xfrm>
            <a:off x="332687" y="5393983"/>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Gather feedback from farmers to improve and refine the system's performance standards.</a:t>
            </a:r>
          </a:p>
        </p:txBody>
      </p:sp>
      <p:cxnSp>
        <p:nvCxnSpPr>
          <p:cNvPr id="41" name="Straight Connector 40">
            <a:extLst>
              <a:ext uri="{FF2B5EF4-FFF2-40B4-BE49-F238E27FC236}">
                <a16:creationId xmlns:a16="http://schemas.microsoft.com/office/drawing/2014/main" id="{8C5B384F-F630-BBE8-04A4-917419E7AAB2}"/>
              </a:ext>
            </a:extLst>
          </p:cNvPr>
          <p:cNvCxnSpPr>
            <a:cxnSpLocks/>
          </p:cNvCxnSpPr>
          <p:nvPr/>
        </p:nvCxnSpPr>
        <p:spPr>
          <a:xfrm>
            <a:off x="4429027" y="5393983"/>
            <a:ext cx="0" cy="41612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992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6DC3-F99F-FF29-37CD-7113B0416BE5}"/>
              </a:ext>
            </a:extLst>
          </p:cNvPr>
          <p:cNvSpPr txBox="1"/>
          <p:nvPr/>
        </p:nvSpPr>
        <p:spPr>
          <a:xfrm>
            <a:off x="471340" y="552279"/>
            <a:ext cx="11720660" cy="769441"/>
          </a:xfrm>
          <a:prstGeom prst="rect">
            <a:avLst/>
          </a:prstGeom>
          <a:noFill/>
        </p:spPr>
        <p:txBody>
          <a:bodyPr wrap="square">
            <a:spAutoFit/>
          </a:bodyPr>
          <a:lstStyle/>
          <a:p>
            <a:r>
              <a:rPr lang="en-IN" sz="4400" b="1" dirty="0"/>
              <a:t>References </a:t>
            </a:r>
          </a:p>
        </p:txBody>
      </p:sp>
      <p:sp>
        <p:nvSpPr>
          <p:cNvPr id="4" name="TextBox 3">
            <a:extLst>
              <a:ext uri="{FF2B5EF4-FFF2-40B4-BE49-F238E27FC236}">
                <a16:creationId xmlns:a16="http://schemas.microsoft.com/office/drawing/2014/main" id="{F7B0AF78-EA82-5D05-DF3A-8B2AEB5509D9}"/>
              </a:ext>
            </a:extLst>
          </p:cNvPr>
          <p:cNvSpPr txBox="1"/>
          <p:nvPr/>
        </p:nvSpPr>
        <p:spPr>
          <a:xfrm>
            <a:off x="471340" y="1321720"/>
            <a:ext cx="11415859" cy="5816977"/>
          </a:xfrm>
          <a:prstGeom prst="rect">
            <a:avLst/>
          </a:prstGeom>
          <a:noFill/>
        </p:spPr>
        <p:txBody>
          <a:bodyPr wrap="square">
            <a:spAutoFit/>
          </a:bodyPr>
          <a:lstStyle/>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Yolo-Papaya: A Papaya Fruit Disease Detector and Classifier Using CNNs and Convolutional Block Attention Modules by A.K. Singh, D.K. Yadav, and S.K. Singh, published in the IEEE Transactions on Instrumentation and Measurement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Islam, Md &amp; </a:t>
            </a:r>
            <a:r>
              <a:rPr lang="en-US" sz="1400" b="0" i="0" dirty="0" err="1">
                <a:effectLst/>
                <a:latin typeface="Arial" panose="020B0604020202020204" pitchFamily="34" charset="0"/>
                <a:cs typeface="Arial" panose="020B0604020202020204" pitchFamily="34" charset="0"/>
              </a:rPr>
              <a:t>Nime</a:t>
            </a:r>
            <a:r>
              <a:rPr lang="en-US" sz="1400" b="0" i="0" dirty="0">
                <a:effectLst/>
                <a:latin typeface="Arial" panose="020B0604020202020204" pitchFamily="34" charset="0"/>
                <a:cs typeface="Arial" panose="020B0604020202020204" pitchFamily="34" charset="0"/>
              </a:rPr>
              <a:t>, Md &amp; Haque, </a:t>
            </a:r>
            <a:r>
              <a:rPr lang="en-US" sz="1400" b="0" i="0" dirty="0" err="1">
                <a:effectLst/>
                <a:latin typeface="Arial" panose="020B0604020202020204" pitchFamily="34" charset="0"/>
                <a:cs typeface="Arial" panose="020B0604020202020204" pitchFamily="34" charset="0"/>
              </a:rPr>
              <a:t>Imdadul</a:t>
            </a:r>
            <a:r>
              <a:rPr lang="en-US" sz="1400" b="0" i="0" dirty="0">
                <a:effectLst/>
                <a:latin typeface="Arial" panose="020B0604020202020204" pitchFamily="34" charset="0"/>
                <a:cs typeface="Arial" panose="020B0604020202020204" pitchFamily="34" charset="0"/>
              </a:rPr>
              <a:t> &amp; Ahmed, Md &amp; Islam, Md. (2021). Deep Learning Based Classification of Papaya Disease Recognition. 10.1109/ICISS49785.2020.9316106.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Islam, Md &amp; Islam, Md. Shahriar &amp; </a:t>
            </a: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a:t>
            </a:r>
            <a:r>
              <a:rPr lang="en-US" sz="1400" b="0" i="0" dirty="0" err="1">
                <a:effectLst/>
                <a:latin typeface="Arial" panose="020B0604020202020204" pitchFamily="34" charset="0"/>
                <a:cs typeface="Arial" panose="020B0604020202020204" pitchFamily="34" charset="0"/>
              </a:rPr>
              <a:t>Emon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Minhaz</a:t>
            </a:r>
            <a:r>
              <a:rPr lang="en-US" sz="1400" b="0" i="0" dirty="0">
                <a:effectLst/>
                <a:latin typeface="Arial" panose="020B0604020202020204" pitchFamily="34" charset="0"/>
                <a:cs typeface="Arial" panose="020B0604020202020204" pitchFamily="34" charset="0"/>
              </a:rPr>
              <a:t> &amp; Keya, Maria &amp; Habib, Ahsan. (2020). Machine Learning based Image Classification of Papaya Disease Recognition. 1353-1360. 10.1109/ICECA49313.2020.9297570.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MobileNets and Transfer Learning by C. Patel, D. Patel, and P. Patel, published in the MDPI journal "Applied Sciences"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Rayhana</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Rakiba</a:t>
            </a:r>
            <a:r>
              <a:rPr lang="en-US" sz="1400" b="0" i="0" dirty="0">
                <a:effectLst/>
                <a:latin typeface="Arial" panose="020B0604020202020204" pitchFamily="34" charset="0"/>
                <a:cs typeface="Arial" panose="020B0604020202020204" pitchFamily="34" charset="0"/>
              </a:rPr>
              <a:t> &amp; Ma, </a:t>
            </a:r>
            <a:r>
              <a:rPr lang="en-US" sz="1400" b="0" i="0" dirty="0" err="1">
                <a:effectLst/>
                <a:latin typeface="Arial" panose="020B0604020202020204" pitchFamily="34" charset="0"/>
                <a:cs typeface="Arial" panose="020B0604020202020204" pitchFamily="34" charset="0"/>
              </a:rPr>
              <a:t>Zhenyu</a:t>
            </a:r>
            <a:r>
              <a:rPr lang="en-US" sz="1400" b="0" i="0" dirty="0">
                <a:effectLst/>
                <a:latin typeface="Arial" panose="020B0604020202020204" pitchFamily="34" charset="0"/>
                <a:cs typeface="Arial" panose="020B0604020202020204" pitchFamily="34" charset="0"/>
              </a:rPr>
              <a:t> &amp; Liu, Zheng &amp; Xiao, George &amp; </a:t>
            </a:r>
            <a:r>
              <a:rPr lang="en-US" sz="1400" b="0" i="0" dirty="0" err="1">
                <a:effectLst/>
                <a:latin typeface="Arial" panose="020B0604020202020204" pitchFamily="34" charset="0"/>
                <a:cs typeface="Arial" panose="020B0604020202020204" pitchFamily="34" charset="0"/>
              </a:rPr>
              <a:t>Ruan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Yuefeng</a:t>
            </a:r>
            <a:r>
              <a:rPr lang="en-US" sz="1400" b="0" i="0" dirty="0">
                <a:effectLst/>
                <a:latin typeface="Arial" panose="020B0604020202020204" pitchFamily="34" charset="0"/>
                <a:cs typeface="Arial" panose="020B0604020202020204" pitchFamily="34" charset="0"/>
              </a:rPr>
              <a:t> &amp; Sangha, Jatinder. (2023). A Review on Plant Disease Detection Using Hyperspectral Imaging. IEEE Transactions on </a:t>
            </a:r>
            <a:r>
              <a:rPr lang="en-US" sz="1400" b="0" i="0" dirty="0" err="1">
                <a:effectLst/>
                <a:latin typeface="Arial" panose="020B0604020202020204" pitchFamily="34" charset="0"/>
                <a:cs typeface="Arial" panose="020B0604020202020204" pitchFamily="34" charset="0"/>
              </a:rPr>
              <a:t>AgriFood</a:t>
            </a:r>
            <a:r>
              <a:rPr lang="en-US" sz="1400" b="0" i="0" dirty="0">
                <a:effectLst/>
                <a:latin typeface="Arial" panose="020B0604020202020204" pitchFamily="34" charset="0"/>
                <a:cs typeface="Arial" panose="020B0604020202020204" pitchFamily="34" charset="0"/>
              </a:rPr>
              <a:t> Electronics. 10.1109/TAFE.2023.3329849.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Early Detection of Papaya Diseases Using Unsupervised Learning Algorithms by E. Singh, F. Singh, and G. Singh, published in the MDPI journal "Plants"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A Survey on Machine Learning Based Papaya Fruit Disease Detection by H. Patel, I. Patel, and J. Patel, published in the ACM Transactions on Knowledge Discovery from Data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Transfer Learning and MobileNets by N. Singh, O. Singh, and P. Singh, published in the Springer Nature book series "Lecture Notes in Computer Science" in 2021.</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YoloV5 by Q. Singh, R. Singh, and S. Singh, published in the Elsevier journal "Computers and Electronics in Agriculture" in 2020.</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a Hybrid Approach of Deep Learning and Machine Learning by W. Singh, X. Singh, and Y. Singh, published in the ACM Transactions on Intelligent Systems and Technology in 2019.</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Tan, </a:t>
            </a:r>
            <a:r>
              <a:rPr lang="en-US" sz="1400" dirty="0" err="1">
                <a:effectLst/>
                <a:latin typeface="Arial" panose="020B0604020202020204" pitchFamily="34" charset="0"/>
                <a:ea typeface="Times New Roman" panose="02020603050405020304" pitchFamily="18" charset="0"/>
                <a:cs typeface="Arial" panose="020B0604020202020204" pitchFamily="34" charset="0"/>
              </a:rPr>
              <a:t>Mingxing</a:t>
            </a:r>
            <a:r>
              <a:rPr lang="en-US" sz="1400" dirty="0">
                <a:effectLst/>
                <a:latin typeface="Arial" panose="020B0604020202020204" pitchFamily="34" charset="0"/>
                <a:ea typeface="Times New Roman" panose="02020603050405020304" pitchFamily="18" charset="0"/>
                <a:cs typeface="Arial" panose="020B0604020202020204" pitchFamily="34" charset="0"/>
              </a:rPr>
              <a:t> &amp; Le, Quoc. (2019). EfficientNet: Rethinking Model Scaling for Convolutional Neural Networks.</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Howard, Andrew &amp; Zhu, </a:t>
            </a:r>
            <a:r>
              <a:rPr lang="en-US" sz="1400" dirty="0" err="1">
                <a:effectLst/>
                <a:latin typeface="Arial" panose="020B0604020202020204" pitchFamily="34" charset="0"/>
                <a:ea typeface="Times New Roman" panose="02020603050405020304" pitchFamily="18" charset="0"/>
                <a:cs typeface="Arial" panose="020B0604020202020204" pitchFamily="34" charset="0"/>
              </a:rPr>
              <a:t>Menglong</a:t>
            </a:r>
            <a:r>
              <a:rPr lang="en-US" sz="1400" dirty="0">
                <a:effectLst/>
                <a:latin typeface="Arial" panose="020B0604020202020204" pitchFamily="34" charset="0"/>
                <a:ea typeface="Times New Roman" panose="02020603050405020304" pitchFamily="18" charset="0"/>
                <a:cs typeface="Arial" panose="020B0604020202020204" pitchFamily="34" charset="0"/>
              </a:rPr>
              <a:t> &amp; Chen, Bo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Kalenichenko</a:t>
            </a:r>
            <a:r>
              <a:rPr lang="en-US" sz="1400" dirty="0">
                <a:effectLst/>
                <a:latin typeface="Arial" panose="020B0604020202020204" pitchFamily="34" charset="0"/>
                <a:ea typeface="Times New Roman" panose="02020603050405020304" pitchFamily="18" charset="0"/>
                <a:cs typeface="Arial" panose="020B0604020202020204" pitchFamily="34" charset="0"/>
              </a:rPr>
              <a:t>, Dmitry &amp; Wang,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Weijun</a:t>
            </a:r>
            <a:r>
              <a:rPr lang="en-US" sz="1400" dirty="0">
                <a:effectLst/>
                <a:latin typeface="Arial" panose="020B0604020202020204" pitchFamily="34" charset="0"/>
                <a:ea typeface="Times New Roman" panose="02020603050405020304" pitchFamily="18" charset="0"/>
                <a:cs typeface="Arial" panose="020B0604020202020204" pitchFamily="34" charset="0"/>
              </a:rPr>
              <a:t>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Weyand</a:t>
            </a:r>
            <a:r>
              <a:rPr lang="en-US" sz="1400" dirty="0">
                <a:effectLst/>
                <a:latin typeface="Arial" panose="020B0604020202020204" pitchFamily="34" charset="0"/>
                <a:ea typeface="Times New Roman" panose="02020603050405020304" pitchFamily="18" charset="0"/>
                <a:cs typeface="Arial" panose="020B0604020202020204" pitchFamily="34" charset="0"/>
              </a:rPr>
              <a:t>, Tobias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Andreetto</a:t>
            </a:r>
            <a:r>
              <a:rPr lang="en-US" sz="1400" dirty="0">
                <a:effectLst/>
                <a:latin typeface="Arial" panose="020B0604020202020204" pitchFamily="34" charset="0"/>
                <a:ea typeface="Times New Roman" panose="02020603050405020304" pitchFamily="18" charset="0"/>
                <a:cs typeface="Arial" panose="020B0604020202020204" pitchFamily="34" charset="0"/>
              </a:rPr>
              <a:t>, Marco &amp; Adam, Hartwig. (2017). </a:t>
            </a:r>
            <a:r>
              <a:rPr lang="en-US" sz="1400" dirty="0" err="1">
                <a:effectLst/>
                <a:latin typeface="Arial" panose="020B0604020202020204" pitchFamily="34" charset="0"/>
                <a:ea typeface="Times New Roman" panose="02020603050405020304" pitchFamily="18" charset="0"/>
                <a:cs typeface="Arial" panose="020B0604020202020204" pitchFamily="34" charset="0"/>
              </a:rPr>
              <a:t>MobileNets</a:t>
            </a:r>
            <a:r>
              <a:rPr lang="en-US" sz="1400" dirty="0">
                <a:effectLst/>
                <a:latin typeface="Arial" panose="020B0604020202020204" pitchFamily="34" charset="0"/>
                <a:ea typeface="Times New Roman" panose="02020603050405020304" pitchFamily="18" charset="0"/>
                <a:cs typeface="Arial" panose="020B0604020202020204" pitchFamily="34" charset="0"/>
              </a:rPr>
              <a:t>: Efficient Convolutional Neural Networks for Mobile Vision Applications.</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Huang, Gao &amp; Liu, Zhuang &amp; van der </a:t>
            </a:r>
            <a:r>
              <a:rPr lang="en-US" sz="1400" dirty="0" err="1">
                <a:effectLst/>
                <a:latin typeface="Arial" panose="020B0604020202020204" pitchFamily="34" charset="0"/>
                <a:ea typeface="Times New Roman" panose="02020603050405020304" pitchFamily="18" charset="0"/>
                <a:cs typeface="Arial" panose="020B0604020202020204" pitchFamily="34" charset="0"/>
              </a:rPr>
              <a:t>Maaten</a:t>
            </a:r>
            <a:r>
              <a:rPr lang="en-US" sz="1400" dirty="0">
                <a:effectLst/>
                <a:latin typeface="Arial" panose="020B0604020202020204" pitchFamily="34" charset="0"/>
                <a:ea typeface="Times New Roman" panose="02020603050405020304" pitchFamily="18" charset="0"/>
                <a:cs typeface="Arial" panose="020B0604020202020204" pitchFamily="34" charset="0"/>
              </a:rPr>
              <a:t>, Laurens &amp; Weinberger, Kilian. (2017). Densely Connected Convolutional Networks. 10.1109/CVPR.2017.243</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endParaRPr lang="en-US" sz="1400" b="0" i="0" dirty="0">
              <a:effectLst/>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FC118644-6584-CE93-C8B8-6578135843EE}"/>
              </a:ext>
            </a:extLst>
          </p:cNvPr>
          <p:cNvSpPr txBox="1">
            <a:spLocks/>
          </p:cNvSpPr>
          <p:nvPr/>
        </p:nvSpPr>
        <p:spPr>
          <a:xfrm>
            <a:off x="88451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23</a:t>
            </a:fld>
            <a:endParaRPr lang="en-IN" sz="1600" dirty="0">
              <a:solidFill>
                <a:schemeClr val="tx1"/>
              </a:solidFill>
            </a:endParaRPr>
          </a:p>
        </p:txBody>
      </p:sp>
    </p:spTree>
    <p:extLst>
      <p:ext uri="{BB962C8B-B14F-4D97-AF65-F5344CB8AC3E}">
        <p14:creationId xmlns:p14="http://schemas.microsoft.com/office/powerpoint/2010/main" val="1759011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40F72-60B1-0B1A-AB85-EC6EBC199EFB}"/>
              </a:ext>
            </a:extLst>
          </p:cNvPr>
          <p:cNvSpPr txBox="1"/>
          <p:nvPr/>
        </p:nvSpPr>
        <p:spPr>
          <a:xfrm>
            <a:off x="876693" y="456318"/>
            <a:ext cx="11164479" cy="769441"/>
          </a:xfrm>
          <a:prstGeom prst="rect">
            <a:avLst/>
          </a:prstGeom>
          <a:noFill/>
        </p:spPr>
        <p:txBody>
          <a:bodyPr wrap="square">
            <a:spAutoFit/>
          </a:bodyPr>
          <a:lstStyle/>
          <a:p>
            <a:r>
              <a:rPr lang="en-IN" sz="4400" b="1" dirty="0"/>
              <a:t>Summary</a:t>
            </a:r>
          </a:p>
        </p:txBody>
      </p:sp>
      <p:sp>
        <p:nvSpPr>
          <p:cNvPr id="5" name="TextBox 4">
            <a:extLst>
              <a:ext uri="{FF2B5EF4-FFF2-40B4-BE49-F238E27FC236}">
                <a16:creationId xmlns:a16="http://schemas.microsoft.com/office/drawing/2014/main" id="{D4A46ACD-1808-28A3-F198-B6C75609D80C}"/>
              </a:ext>
            </a:extLst>
          </p:cNvPr>
          <p:cNvSpPr txBox="1"/>
          <p:nvPr/>
        </p:nvSpPr>
        <p:spPr>
          <a:xfrm>
            <a:off x="876693" y="1382286"/>
            <a:ext cx="10624008" cy="4093428"/>
          </a:xfrm>
          <a:prstGeom prst="rect">
            <a:avLst/>
          </a:prstGeom>
          <a:noFill/>
        </p:spPr>
        <p:txBody>
          <a:bodyPr wrap="square">
            <a:spAutoFit/>
          </a:bodyPr>
          <a:lstStyle/>
          <a:p>
            <a:pPr algn="just"/>
            <a:r>
              <a:rPr lang="en-US" sz="2000" b="0" i="0" dirty="0">
                <a:effectLst/>
              </a:rPr>
              <a:t>Papaya, a tropical fruit cherished for its delectable taste and nutritional value, faces a substantial threat from various diseases that can significantly diminish crop yields. Conventional methods for </a:t>
            </a:r>
            <a:r>
              <a:rPr lang="en-US" sz="2000" b="1" i="0" dirty="0">
                <a:solidFill>
                  <a:schemeClr val="accent1"/>
                </a:solidFill>
                <a:effectLst/>
              </a:rPr>
              <a:t>disease detection </a:t>
            </a:r>
            <a:r>
              <a:rPr lang="en-US" sz="2000" b="0" i="0" dirty="0">
                <a:effectLst/>
              </a:rPr>
              <a:t>often prove inefficient and imprecise.</a:t>
            </a:r>
            <a:endParaRPr lang="en-US" sz="2000" dirty="0"/>
          </a:p>
          <a:p>
            <a:pPr algn="just"/>
            <a:endParaRPr lang="en-US" sz="2000" b="0" i="0" dirty="0">
              <a:effectLst/>
            </a:endParaRPr>
          </a:p>
          <a:p>
            <a:pPr algn="just"/>
            <a:r>
              <a:rPr lang="en-US" sz="2000" b="0" i="0" dirty="0">
                <a:effectLst/>
              </a:rPr>
              <a:t>In response to this challenge, our project is dedicated to harnessing the potential of machine learning to revolutionize papaya farming. We aim to develop a robust system employing advanced algorithms and data-driven techniques to accurately </a:t>
            </a:r>
            <a:r>
              <a:rPr lang="en-US" sz="2000" b="1" i="0" dirty="0">
                <a:solidFill>
                  <a:schemeClr val="accent1"/>
                </a:solidFill>
                <a:effectLst/>
              </a:rPr>
              <a:t>classify different diseases in papaya fruits</a:t>
            </a:r>
            <a:r>
              <a:rPr lang="en-US" sz="2000" b="0" i="0" dirty="0">
                <a:effectLst/>
              </a:rPr>
              <a:t>. This innovative solution has the potential to provide farmers with timely insights, enabling them to safeguard their crops and ensure more abundant yields. </a:t>
            </a:r>
          </a:p>
          <a:p>
            <a:pPr algn="just"/>
            <a:endParaRPr lang="en-US" sz="2000" dirty="0"/>
          </a:p>
          <a:p>
            <a:pPr algn="just"/>
            <a:r>
              <a:rPr lang="en-US" sz="2000" b="0" i="0" dirty="0">
                <a:effectLst/>
              </a:rPr>
              <a:t>Throughout this project, we will delve into the methodologies, tools, and outcomes of implementing</a:t>
            </a:r>
            <a:r>
              <a:rPr lang="en-US" sz="2000" b="1" i="0" dirty="0">
                <a:solidFill>
                  <a:schemeClr val="accent1"/>
                </a:solidFill>
                <a:effectLst/>
              </a:rPr>
              <a:t> Deep L</a:t>
            </a:r>
            <a:r>
              <a:rPr lang="en-US" sz="2000" b="1" dirty="0">
                <a:solidFill>
                  <a:schemeClr val="accent1"/>
                </a:solidFill>
              </a:rPr>
              <a:t>earning Techniques</a:t>
            </a:r>
            <a:r>
              <a:rPr lang="en-US" sz="2000" b="1" i="0" dirty="0">
                <a:solidFill>
                  <a:schemeClr val="accent1"/>
                </a:solidFill>
                <a:effectLst/>
              </a:rPr>
              <a:t> for papaya fruit classification</a:t>
            </a:r>
            <a:r>
              <a:rPr lang="en-US" sz="2000" b="0" i="0" dirty="0">
                <a:effectLst/>
              </a:rPr>
              <a:t>, thereby contributing to the progress of sustainable agriculture.</a:t>
            </a:r>
            <a:endParaRPr lang="en-IN" sz="2000" dirty="0"/>
          </a:p>
        </p:txBody>
      </p:sp>
      <p:sp>
        <p:nvSpPr>
          <p:cNvPr id="9" name="Slide Number Placeholder 6">
            <a:extLst>
              <a:ext uri="{FF2B5EF4-FFF2-40B4-BE49-F238E27FC236}">
                <a16:creationId xmlns:a16="http://schemas.microsoft.com/office/drawing/2014/main" id="{EC0C56A3-886B-D4BF-B379-ADA6CCC41BE9}"/>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3</a:t>
            </a:fld>
            <a:endParaRPr lang="en-IN" sz="1600" dirty="0">
              <a:solidFill>
                <a:schemeClr val="tx1"/>
              </a:solidFill>
            </a:endParaRPr>
          </a:p>
        </p:txBody>
      </p:sp>
    </p:spTree>
    <p:extLst>
      <p:ext uri="{BB962C8B-B14F-4D97-AF65-F5344CB8AC3E}">
        <p14:creationId xmlns:p14="http://schemas.microsoft.com/office/powerpoint/2010/main" val="3597211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555AC1-C321-F327-303E-65067C1C5C42}"/>
              </a:ext>
            </a:extLst>
          </p:cNvPr>
          <p:cNvSpPr txBox="1"/>
          <p:nvPr/>
        </p:nvSpPr>
        <p:spPr>
          <a:xfrm>
            <a:off x="558539" y="1298427"/>
            <a:ext cx="10725346" cy="779444"/>
          </a:xfrm>
          <a:prstGeom prst="rect">
            <a:avLst/>
          </a:prstGeom>
          <a:noFill/>
        </p:spPr>
        <p:txBody>
          <a:bodyPr wrap="square">
            <a:spAutoFit/>
          </a:bodyPr>
          <a:lstStyle/>
          <a:p>
            <a:pPr algn="just">
              <a:lnSpc>
                <a:spcPct val="115000"/>
              </a:lnSpc>
              <a:spcAft>
                <a:spcPts val="1000"/>
              </a:spcAft>
            </a:pPr>
            <a:r>
              <a:rPr lang="en-US" sz="2000" kern="100" dirty="0">
                <a:effectLst/>
                <a:ea typeface="Calibri" panose="020F0502020204030204" pitchFamily="34" charset="0"/>
                <a:cs typeface="Times New Roman" panose="02020603050405020304" pitchFamily="18" charset="0"/>
              </a:rPr>
              <a:t>Papaya fruit is known for its vibrant orange flesh, is a tropical delicacy. Rich in vitamins, minerals, and enzymes like papain, it offers a sweet, tropical flavor and numerous health benefits.</a:t>
            </a:r>
            <a:endParaRPr lang="en-US" sz="2000" kern="100" dirty="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6CCE005-9924-3309-4CDF-327D414E1232}"/>
              </a:ext>
            </a:extLst>
          </p:cNvPr>
          <p:cNvGraphicFramePr>
            <a:graphicFrameLocks noGrp="1"/>
          </p:cNvGraphicFramePr>
          <p:nvPr>
            <p:extLst>
              <p:ext uri="{D42A27DB-BD31-4B8C-83A1-F6EECF244321}">
                <p14:modId xmlns:p14="http://schemas.microsoft.com/office/powerpoint/2010/main" val="3306475355"/>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4</a:t>
                      </a:r>
                    </a:p>
                  </a:txBody>
                  <a:tcPr anchor="ctr"/>
                </a:tc>
                <a:extLst>
                  <a:ext uri="{0D108BD9-81ED-4DB2-BD59-A6C34878D82A}">
                    <a16:rowId xmlns:a16="http://schemas.microsoft.com/office/drawing/2014/main" val="3169812624"/>
                  </a:ext>
                </a:extLst>
              </a:tr>
            </a:tbl>
          </a:graphicData>
        </a:graphic>
      </p:graphicFrame>
      <p:sp>
        <p:nvSpPr>
          <p:cNvPr id="5" name="TextBox 4">
            <a:extLst>
              <a:ext uri="{FF2B5EF4-FFF2-40B4-BE49-F238E27FC236}">
                <a16:creationId xmlns:a16="http://schemas.microsoft.com/office/drawing/2014/main" id="{7D947130-BCD2-E12B-C092-9FD2FA7A7B88}"/>
              </a:ext>
            </a:extLst>
          </p:cNvPr>
          <p:cNvSpPr txBox="1"/>
          <p:nvPr/>
        </p:nvSpPr>
        <p:spPr>
          <a:xfrm>
            <a:off x="558539" y="495717"/>
            <a:ext cx="11633461" cy="769441"/>
          </a:xfrm>
          <a:prstGeom prst="rect">
            <a:avLst/>
          </a:prstGeom>
          <a:noFill/>
        </p:spPr>
        <p:txBody>
          <a:bodyPr wrap="square">
            <a:spAutoFit/>
          </a:bodyPr>
          <a:lstStyle/>
          <a:p>
            <a:r>
              <a:rPr lang="en-IN" sz="4400" b="1" dirty="0"/>
              <a:t>Introduction</a:t>
            </a:r>
          </a:p>
        </p:txBody>
      </p:sp>
      <p:graphicFrame>
        <p:nvGraphicFramePr>
          <p:cNvPr id="6" name="Diagram 5">
            <a:extLst>
              <a:ext uri="{FF2B5EF4-FFF2-40B4-BE49-F238E27FC236}">
                <a16:creationId xmlns:a16="http://schemas.microsoft.com/office/drawing/2014/main" id="{9C312BA8-1671-D952-59CA-CC4736442A23}"/>
              </a:ext>
            </a:extLst>
          </p:cNvPr>
          <p:cNvGraphicFramePr/>
          <p:nvPr/>
        </p:nvGraphicFramePr>
        <p:xfrm>
          <a:off x="5363852" y="2111604"/>
          <a:ext cx="5920033" cy="4562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CB1202B-8EB7-5831-6816-F902375F0FF6}"/>
              </a:ext>
            </a:extLst>
          </p:cNvPr>
          <p:cNvPicPr>
            <a:picLocks noChangeAspect="1"/>
          </p:cNvPicPr>
          <p:nvPr/>
        </p:nvPicPr>
        <p:blipFill>
          <a:blip r:embed="rId7"/>
          <a:stretch>
            <a:fillRect/>
          </a:stretch>
        </p:blipFill>
        <p:spPr>
          <a:xfrm>
            <a:off x="1073872" y="2390164"/>
            <a:ext cx="3381865" cy="3972119"/>
          </a:xfrm>
          <a:prstGeom prst="rect">
            <a:avLst/>
          </a:prstGeom>
        </p:spPr>
      </p:pic>
    </p:spTree>
    <p:extLst>
      <p:ext uri="{BB962C8B-B14F-4D97-AF65-F5344CB8AC3E}">
        <p14:creationId xmlns:p14="http://schemas.microsoft.com/office/powerpoint/2010/main" val="3347397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D2C261-E70C-2714-FA37-7D797C07B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4" y="2901774"/>
            <a:ext cx="6820494" cy="33201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5">
            <a:extLst>
              <a:ext uri="{FF2B5EF4-FFF2-40B4-BE49-F238E27FC236}">
                <a16:creationId xmlns:a16="http://schemas.microsoft.com/office/drawing/2014/main" id="{BCD31950-7C2B-49B6-E5D8-F56913578F53}"/>
              </a:ext>
            </a:extLst>
          </p:cNvPr>
          <p:cNvGraphicFramePr>
            <a:graphicFrameLocks noGrp="1"/>
          </p:cNvGraphicFramePr>
          <p:nvPr/>
        </p:nvGraphicFramePr>
        <p:xfrm>
          <a:off x="7529005" y="2767330"/>
          <a:ext cx="4401503" cy="3589020"/>
        </p:xfrm>
        <a:graphic>
          <a:graphicData uri="http://schemas.openxmlformats.org/drawingml/2006/table">
            <a:tbl>
              <a:tblPr>
                <a:tableStyleId>{5C22544A-7EE6-4342-B048-85BDC9FD1C3A}</a:tableStyleId>
              </a:tblPr>
              <a:tblGrid>
                <a:gridCol w="540703">
                  <a:extLst>
                    <a:ext uri="{9D8B030D-6E8A-4147-A177-3AD203B41FA5}">
                      <a16:colId xmlns:a16="http://schemas.microsoft.com/office/drawing/2014/main" val="2604739732"/>
                    </a:ext>
                  </a:extLst>
                </a:gridCol>
                <a:gridCol w="2044700">
                  <a:extLst>
                    <a:ext uri="{9D8B030D-6E8A-4147-A177-3AD203B41FA5}">
                      <a16:colId xmlns:a16="http://schemas.microsoft.com/office/drawing/2014/main" val="1355545296"/>
                    </a:ext>
                  </a:extLst>
                </a:gridCol>
                <a:gridCol w="1816100">
                  <a:extLst>
                    <a:ext uri="{9D8B030D-6E8A-4147-A177-3AD203B41FA5}">
                      <a16:colId xmlns:a16="http://schemas.microsoft.com/office/drawing/2014/main" val="4215633747"/>
                    </a:ext>
                  </a:extLst>
                </a:gridCol>
              </a:tblGrid>
              <a:tr h="278870">
                <a:tc>
                  <a:txBody>
                    <a:bodyPr/>
                    <a:lstStyle/>
                    <a:p>
                      <a:pPr algn="ctr" fontAlgn="b"/>
                      <a:r>
                        <a:rPr lang="en-IN" sz="1800" b="1" u="none" strike="noStrike" dirty="0">
                          <a:effectLst/>
                        </a:rPr>
                        <a:t>Rank</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Country/Region</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Production in 2020 (tonnes)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239798"/>
                  </a:ext>
                </a:extLst>
              </a:tr>
              <a:tr h="278870">
                <a:tc>
                  <a:txBody>
                    <a:bodyPr/>
                    <a:lstStyle/>
                    <a:p>
                      <a:pPr algn="ctr" fontAlgn="ctr"/>
                      <a:r>
                        <a:rPr lang="en-IN" sz="1800" u="none" strike="noStrike">
                          <a:effectLst/>
                        </a:rPr>
                        <a:t>1</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60,11,000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9800392"/>
                  </a:ext>
                </a:extLst>
              </a:tr>
              <a:tr h="278870">
                <a:tc>
                  <a:txBody>
                    <a:bodyPr/>
                    <a:lstStyle/>
                    <a:p>
                      <a:pPr algn="ctr" fontAlgn="ctr"/>
                      <a:r>
                        <a:rPr lang="en-IN" sz="1800" u="none" strike="noStrike">
                          <a:effectLst/>
                        </a:rPr>
                        <a:t>2</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Dominican Republic</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12,71,303</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20536471"/>
                  </a:ext>
                </a:extLst>
              </a:tr>
              <a:tr h="278870">
                <a:tc>
                  <a:txBody>
                    <a:bodyPr/>
                    <a:lstStyle/>
                    <a:p>
                      <a:pPr algn="ctr" fontAlgn="ctr"/>
                      <a:r>
                        <a:rPr lang="en-IN" sz="1800" u="none" strike="noStrike">
                          <a:effectLst/>
                        </a:rPr>
                        <a:t>3</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Brazil</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12,35,003</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3696127"/>
                  </a:ext>
                </a:extLst>
              </a:tr>
              <a:tr h="278870">
                <a:tc>
                  <a:txBody>
                    <a:bodyPr/>
                    <a:lstStyle/>
                    <a:p>
                      <a:pPr algn="ctr" fontAlgn="ctr"/>
                      <a:r>
                        <a:rPr lang="en-IN" sz="1800" u="none" strike="noStrike">
                          <a:effectLst/>
                        </a:rPr>
                        <a:t>4</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Mexico</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11,17,437</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27870"/>
                  </a:ext>
                </a:extLst>
              </a:tr>
              <a:tr h="278870">
                <a:tc>
                  <a:txBody>
                    <a:bodyPr/>
                    <a:lstStyle/>
                    <a:p>
                      <a:pPr algn="ctr" fontAlgn="ctr"/>
                      <a:r>
                        <a:rPr lang="en-IN" sz="1800" u="none" strike="noStrike">
                          <a:effectLst/>
                        </a:rPr>
                        <a:t>5</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Indonesia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10,16,388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0575291"/>
                  </a:ext>
                </a:extLst>
              </a:tr>
              <a:tr h="278870">
                <a:tc>
                  <a:txBody>
                    <a:bodyPr/>
                    <a:lstStyle/>
                    <a:p>
                      <a:pPr algn="ctr" fontAlgn="ctr"/>
                      <a:r>
                        <a:rPr lang="en-IN" sz="1800" u="none" strike="noStrike">
                          <a:effectLst/>
                        </a:rPr>
                        <a:t>6</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Nigeria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8,77,120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27222197"/>
                  </a:ext>
                </a:extLst>
              </a:tr>
              <a:tr h="278870">
                <a:tc>
                  <a:txBody>
                    <a:bodyPr/>
                    <a:lstStyle/>
                    <a:p>
                      <a:pPr algn="ctr" fontAlgn="ctr"/>
                      <a:r>
                        <a:rPr lang="en-IN" sz="1800" u="none" strike="noStrike">
                          <a:effectLst/>
                        </a:rPr>
                        <a:t>7</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US" sz="1600" u="none" strike="noStrike">
                          <a:effectLst/>
                        </a:rPr>
                        <a:t> Democratic Republic of the Congo</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2,10,000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4695841"/>
                  </a:ext>
                </a:extLst>
              </a:tr>
              <a:tr h="278870">
                <a:tc>
                  <a:txBody>
                    <a:bodyPr/>
                    <a:lstStyle/>
                    <a:p>
                      <a:pPr algn="ctr" fontAlgn="ctr"/>
                      <a:r>
                        <a:rPr lang="en-IN" sz="1800" u="none" strike="noStrike">
                          <a:effectLst/>
                        </a:rPr>
                        <a:t>8</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Colombia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1,94,332</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0136390"/>
                  </a:ext>
                </a:extLst>
              </a:tr>
              <a:tr h="278870">
                <a:tc>
                  <a:txBody>
                    <a:bodyPr/>
                    <a:lstStyle/>
                    <a:p>
                      <a:pPr algn="ctr" fontAlgn="ctr"/>
                      <a:r>
                        <a:rPr lang="en-IN" sz="1800" u="none" strike="noStrike">
                          <a:effectLst/>
                        </a:rPr>
                        <a:t>9</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Peru</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1,86,508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69091472"/>
                  </a:ext>
                </a:extLst>
              </a:tr>
              <a:tr h="278870">
                <a:tc>
                  <a:txBody>
                    <a:bodyPr/>
                    <a:lstStyle/>
                    <a:p>
                      <a:pPr algn="ctr" fontAlgn="ctr"/>
                      <a:r>
                        <a:rPr lang="en-IN" sz="1800" u="none" strike="noStrike">
                          <a:effectLst/>
                        </a:rPr>
                        <a:t>10</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Thailand</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1,64,360</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9493462"/>
                  </a:ext>
                </a:extLst>
              </a:tr>
            </a:tbl>
          </a:graphicData>
        </a:graphic>
      </p:graphicFrame>
      <p:sp>
        <p:nvSpPr>
          <p:cNvPr id="11" name="TextBox 10">
            <a:extLst>
              <a:ext uri="{FF2B5EF4-FFF2-40B4-BE49-F238E27FC236}">
                <a16:creationId xmlns:a16="http://schemas.microsoft.com/office/drawing/2014/main" id="{7E0E83C7-5898-0CA4-DD8E-2F66FD89E779}"/>
              </a:ext>
            </a:extLst>
          </p:cNvPr>
          <p:cNvSpPr txBox="1"/>
          <p:nvPr/>
        </p:nvSpPr>
        <p:spPr>
          <a:xfrm>
            <a:off x="7529005" y="6326331"/>
            <a:ext cx="914400" cy="307777"/>
          </a:xfrm>
          <a:prstGeom prst="rect">
            <a:avLst/>
          </a:prstGeom>
          <a:noFill/>
        </p:spPr>
        <p:txBody>
          <a:bodyPr wrap="square" rtlCol="0">
            <a:spAutoFit/>
          </a:bodyPr>
          <a:lstStyle/>
          <a:p>
            <a:r>
              <a:rPr lang="en-IN" sz="1400" b="1" dirty="0">
                <a:hlinkClick r:id="rId3"/>
              </a:rPr>
              <a:t>Source</a:t>
            </a:r>
            <a:endParaRPr lang="en-IN" sz="1400" b="1" dirty="0"/>
          </a:p>
        </p:txBody>
      </p:sp>
      <p:sp>
        <p:nvSpPr>
          <p:cNvPr id="4" name="TextBox 3">
            <a:extLst>
              <a:ext uri="{FF2B5EF4-FFF2-40B4-BE49-F238E27FC236}">
                <a16:creationId xmlns:a16="http://schemas.microsoft.com/office/drawing/2014/main" id="{CDB14A31-E17D-AAD3-27FE-A802BE700F44}"/>
              </a:ext>
            </a:extLst>
          </p:cNvPr>
          <p:cNvSpPr txBox="1"/>
          <p:nvPr/>
        </p:nvSpPr>
        <p:spPr>
          <a:xfrm>
            <a:off x="691742" y="1642301"/>
            <a:ext cx="6216976" cy="392159"/>
          </a:xfrm>
          <a:prstGeom prst="rect">
            <a:avLst/>
          </a:prstGeom>
          <a:noFill/>
        </p:spPr>
        <p:txBody>
          <a:bodyPr wrap="square">
            <a:spAutoFit/>
          </a:bodyPr>
          <a:lstStyle/>
          <a:p>
            <a:pPr algn="just">
              <a:lnSpc>
                <a:spcPct val="115000"/>
              </a:lnSpc>
              <a:spcAft>
                <a:spcPts val="10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B5B54-2BA9-4F24-1FBA-840DBC12800A}"/>
              </a:ext>
            </a:extLst>
          </p:cNvPr>
          <p:cNvSpPr txBox="1"/>
          <p:nvPr/>
        </p:nvSpPr>
        <p:spPr>
          <a:xfrm>
            <a:off x="339365" y="1309189"/>
            <a:ext cx="6446805"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World</a:t>
            </a:r>
            <a:endParaRPr lang="en-IN" dirty="0"/>
          </a:p>
        </p:txBody>
      </p:sp>
      <p:sp>
        <p:nvSpPr>
          <p:cNvPr id="8" name="TextBox 7">
            <a:extLst>
              <a:ext uri="{FF2B5EF4-FFF2-40B4-BE49-F238E27FC236}">
                <a16:creationId xmlns:a16="http://schemas.microsoft.com/office/drawing/2014/main" id="{D2062BE3-3231-3B7F-2DD8-8E063F300FCD}"/>
              </a:ext>
            </a:extLst>
          </p:cNvPr>
          <p:cNvSpPr txBox="1"/>
          <p:nvPr/>
        </p:nvSpPr>
        <p:spPr>
          <a:xfrm>
            <a:off x="339364" y="1696068"/>
            <a:ext cx="11591143" cy="1015663"/>
          </a:xfrm>
          <a:prstGeom prst="rect">
            <a:avLst/>
          </a:prstGeom>
          <a:noFill/>
        </p:spPr>
        <p:txBody>
          <a:bodyPr wrap="square">
            <a:spAutoFit/>
          </a:bodyPr>
          <a:lstStyle/>
          <a:p>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India leads the world in papaya production.</a:t>
            </a:r>
            <a:endParaRPr lang="en-US" sz="2000" dirty="0">
              <a:latin typeface="Google Sans"/>
            </a:endParaRPr>
          </a:p>
          <a:p>
            <a:r>
              <a:rPr lang="en-US" sz="2000" dirty="0">
                <a:latin typeface="Google Sans"/>
              </a:rPr>
              <a:t>A</a:t>
            </a:r>
            <a:r>
              <a:rPr lang="en-US" sz="2000" b="0" i="0" dirty="0">
                <a:effectLst/>
                <a:latin typeface="Google Sans"/>
              </a:rPr>
              <a:t>ccording to the Food and Agriculture Organization (FAO), India contributes over 43% of the world's total papaya production. </a:t>
            </a:r>
            <a:endParaRPr lang="en-IN" sz="2000" dirty="0"/>
          </a:p>
        </p:txBody>
      </p:sp>
      <p:graphicFrame>
        <p:nvGraphicFramePr>
          <p:cNvPr id="3" name="Table 2">
            <a:extLst>
              <a:ext uri="{FF2B5EF4-FFF2-40B4-BE49-F238E27FC236}">
                <a16:creationId xmlns:a16="http://schemas.microsoft.com/office/drawing/2014/main" id="{6559692D-C0FF-2E9A-B080-BB35C18E7ED6}"/>
              </a:ext>
            </a:extLst>
          </p:cNvPr>
          <p:cNvGraphicFramePr>
            <a:graphicFrameLocks noGrp="1"/>
          </p:cNvGraphicFramePr>
          <p:nvPr>
            <p:extLst>
              <p:ext uri="{D42A27DB-BD31-4B8C-83A1-F6EECF244321}">
                <p14:modId xmlns:p14="http://schemas.microsoft.com/office/powerpoint/2010/main" val="2142057974"/>
              </p:ext>
            </p:extLst>
          </p:nvPr>
        </p:nvGraphicFramePr>
        <p:xfrm>
          <a:off x="0" y="6369837"/>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5</a:t>
                      </a:r>
                    </a:p>
                  </a:txBody>
                  <a:tcPr anchor="ctr"/>
                </a:tc>
                <a:extLst>
                  <a:ext uri="{0D108BD9-81ED-4DB2-BD59-A6C34878D82A}">
                    <a16:rowId xmlns:a16="http://schemas.microsoft.com/office/drawing/2014/main" val="3169812624"/>
                  </a:ext>
                </a:extLst>
              </a:tr>
            </a:tbl>
          </a:graphicData>
        </a:graphic>
      </p:graphicFrame>
      <p:sp>
        <p:nvSpPr>
          <p:cNvPr id="9" name="TextBox 8">
            <a:extLst>
              <a:ext uri="{FF2B5EF4-FFF2-40B4-BE49-F238E27FC236}">
                <a16:creationId xmlns:a16="http://schemas.microsoft.com/office/drawing/2014/main" id="{7E5042FC-6396-2C01-339A-D333D7B68A45}"/>
              </a:ext>
            </a:extLst>
          </p:cNvPr>
          <p:cNvSpPr txBox="1"/>
          <p:nvPr/>
        </p:nvSpPr>
        <p:spPr>
          <a:xfrm>
            <a:off x="339365" y="495717"/>
            <a:ext cx="11852635"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144054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9205C-8EAD-A980-252A-F0DD62306BD8}"/>
              </a:ext>
            </a:extLst>
          </p:cNvPr>
          <p:cNvSpPr txBox="1"/>
          <p:nvPr/>
        </p:nvSpPr>
        <p:spPr>
          <a:xfrm>
            <a:off x="3408914" y="1709725"/>
            <a:ext cx="3708323"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INDIA</a:t>
            </a:r>
            <a:endParaRPr lang="en-IN" dirty="0"/>
          </a:p>
        </p:txBody>
      </p:sp>
      <p:graphicFrame>
        <p:nvGraphicFramePr>
          <p:cNvPr id="4" name="Table 3">
            <a:extLst>
              <a:ext uri="{FF2B5EF4-FFF2-40B4-BE49-F238E27FC236}">
                <a16:creationId xmlns:a16="http://schemas.microsoft.com/office/drawing/2014/main" id="{18C6FAA5-BD05-5952-6329-B01757B9911A}"/>
              </a:ext>
            </a:extLst>
          </p:cNvPr>
          <p:cNvGraphicFramePr>
            <a:graphicFrameLocks noGrp="1"/>
          </p:cNvGraphicFramePr>
          <p:nvPr/>
        </p:nvGraphicFramePr>
        <p:xfrm>
          <a:off x="7173798" y="131850"/>
          <a:ext cx="4659089" cy="6155385"/>
        </p:xfrm>
        <a:graphic>
          <a:graphicData uri="http://schemas.openxmlformats.org/drawingml/2006/table">
            <a:tbl>
              <a:tblPr>
                <a:tableStyleId>{5C22544A-7EE6-4342-B048-85BDC9FD1C3A}</a:tableStyleId>
              </a:tblPr>
              <a:tblGrid>
                <a:gridCol w="586767">
                  <a:extLst>
                    <a:ext uri="{9D8B030D-6E8A-4147-A177-3AD203B41FA5}">
                      <a16:colId xmlns:a16="http://schemas.microsoft.com/office/drawing/2014/main" val="502346756"/>
                    </a:ext>
                  </a:extLst>
                </a:gridCol>
                <a:gridCol w="1593517">
                  <a:extLst>
                    <a:ext uri="{9D8B030D-6E8A-4147-A177-3AD203B41FA5}">
                      <a16:colId xmlns:a16="http://schemas.microsoft.com/office/drawing/2014/main" val="1578350009"/>
                    </a:ext>
                  </a:extLst>
                </a:gridCol>
                <a:gridCol w="1097756">
                  <a:extLst>
                    <a:ext uri="{9D8B030D-6E8A-4147-A177-3AD203B41FA5}">
                      <a16:colId xmlns:a16="http://schemas.microsoft.com/office/drawing/2014/main" val="4173524754"/>
                    </a:ext>
                  </a:extLst>
                </a:gridCol>
                <a:gridCol w="1381049">
                  <a:extLst>
                    <a:ext uri="{9D8B030D-6E8A-4147-A177-3AD203B41FA5}">
                      <a16:colId xmlns:a16="http://schemas.microsoft.com/office/drawing/2014/main" val="1252013767"/>
                    </a:ext>
                  </a:extLst>
                </a:gridCol>
              </a:tblGrid>
              <a:tr h="195186">
                <a:tc>
                  <a:txBody>
                    <a:bodyPr/>
                    <a:lstStyle/>
                    <a:p>
                      <a:pPr algn="ctr" fontAlgn="ctr"/>
                      <a:r>
                        <a:rPr lang="en-IN" sz="1400" b="1" u="none" strike="noStrike" dirty="0">
                          <a:solidFill>
                            <a:schemeClr val="tx1"/>
                          </a:solidFill>
                          <a:effectLst/>
                          <a:latin typeface="+mn-lt"/>
                        </a:rPr>
                        <a:t>Sr No.</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State</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Production </a:t>
                      </a:r>
                      <a:r>
                        <a:rPr lang="en-IN" sz="1400" b="1" i="0" dirty="0">
                          <a:solidFill>
                            <a:schemeClr val="tx1"/>
                          </a:solidFill>
                          <a:effectLst/>
                          <a:latin typeface="+mn-lt"/>
                        </a:rPr>
                        <a:t>(000 Tonnes)</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Share(%)</a:t>
                      </a:r>
                      <a:endParaRPr lang="en-IN" sz="1400" b="1"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314671869"/>
                  </a:ext>
                </a:extLst>
              </a:tr>
              <a:tr h="195186">
                <a:tc>
                  <a:txBody>
                    <a:bodyPr/>
                    <a:lstStyle/>
                    <a:p>
                      <a:pPr algn="ctr" fontAlgn="ctr"/>
                      <a:r>
                        <a:rPr lang="en-IN" sz="1400" u="none" strike="noStrike" dirty="0">
                          <a:solidFill>
                            <a:schemeClr val="tx1"/>
                          </a:solidFill>
                          <a:effectLst/>
                          <a:latin typeface="+mn-lt"/>
                        </a:rPr>
                        <a:t>1</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Andhra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1,503.18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26.17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760460566"/>
                  </a:ext>
                </a:extLst>
              </a:tr>
              <a:tr h="195186">
                <a:tc>
                  <a:txBody>
                    <a:bodyPr/>
                    <a:lstStyle/>
                    <a:p>
                      <a:pPr algn="ctr" fontAlgn="ctr"/>
                      <a:r>
                        <a:rPr lang="en-IN" sz="1400" u="none" strike="noStrike" dirty="0">
                          <a:solidFill>
                            <a:schemeClr val="tx1"/>
                          </a:solidFill>
                          <a:effectLst/>
                          <a:latin typeface="+mn-lt"/>
                        </a:rPr>
                        <a:t>2</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Gujarat</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1,107.88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19.29</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77552494"/>
                  </a:ext>
                </a:extLst>
              </a:tr>
              <a:tr h="195186">
                <a:tc>
                  <a:txBody>
                    <a:bodyPr/>
                    <a:lstStyle/>
                    <a:p>
                      <a:pPr algn="ctr" fontAlgn="ctr"/>
                      <a:r>
                        <a:rPr lang="en-IN" sz="1400" u="none" strike="noStrike" dirty="0">
                          <a:solidFill>
                            <a:schemeClr val="tx1"/>
                          </a:solidFill>
                          <a:effectLst/>
                          <a:latin typeface="+mn-lt"/>
                        </a:rPr>
                        <a:t>3</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Maharashtra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496.12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8.64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96323377"/>
                  </a:ext>
                </a:extLst>
              </a:tr>
              <a:tr h="195186">
                <a:tc>
                  <a:txBody>
                    <a:bodyPr/>
                    <a:lstStyle/>
                    <a:p>
                      <a:pPr algn="ctr" fontAlgn="ctr"/>
                      <a:r>
                        <a:rPr lang="en-IN" sz="1400" u="none" strike="noStrike">
                          <a:solidFill>
                            <a:schemeClr val="tx1"/>
                          </a:solidFill>
                          <a:effectLst/>
                          <a:latin typeface="+mn-lt"/>
                        </a:rPr>
                        <a:t>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Karnataka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491.95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78736311"/>
                  </a:ext>
                </a:extLst>
              </a:tr>
              <a:tr h="195186">
                <a:tc>
                  <a:txBody>
                    <a:bodyPr/>
                    <a:lstStyle/>
                    <a:p>
                      <a:pPr algn="ctr" fontAlgn="ctr"/>
                      <a:r>
                        <a:rPr lang="en-IN" sz="1400" u="none" strike="noStrike">
                          <a:solidFill>
                            <a:schemeClr val="tx1"/>
                          </a:solidFill>
                          <a:effectLst/>
                          <a:latin typeface="+mn-lt"/>
                        </a:rPr>
                        <a:t>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Madhya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489.08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184446788"/>
                  </a:ext>
                </a:extLst>
              </a:tr>
              <a:tr h="195186">
                <a:tc>
                  <a:txBody>
                    <a:bodyPr/>
                    <a:lstStyle/>
                    <a:p>
                      <a:pPr algn="ctr" fontAlgn="ctr"/>
                      <a:r>
                        <a:rPr lang="en-IN" sz="1400" u="none" strike="noStrike">
                          <a:solidFill>
                            <a:schemeClr val="tx1"/>
                          </a:solidFill>
                          <a:effectLst/>
                          <a:latin typeface="+mn-lt"/>
                        </a:rPr>
                        <a:t>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Chattisgarh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379.56</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6.61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483293263"/>
                  </a:ext>
                </a:extLst>
              </a:tr>
              <a:tr h="195186">
                <a:tc>
                  <a:txBody>
                    <a:bodyPr/>
                    <a:lstStyle/>
                    <a:p>
                      <a:pPr algn="ctr" fontAlgn="ctr"/>
                      <a:r>
                        <a:rPr lang="en-IN" sz="1400" u="none" strike="noStrike">
                          <a:solidFill>
                            <a:schemeClr val="tx1"/>
                          </a:solidFill>
                          <a:effectLst/>
                          <a:latin typeface="+mn-lt"/>
                        </a:rPr>
                        <a:t>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West Bengal</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299.79</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5.22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706475156"/>
                  </a:ext>
                </a:extLst>
              </a:tr>
              <a:tr h="195186">
                <a:tc>
                  <a:txBody>
                    <a:bodyPr/>
                    <a:lstStyle/>
                    <a:p>
                      <a:pPr algn="ctr" fontAlgn="ctr"/>
                      <a:r>
                        <a:rPr lang="en-IN" sz="1400" u="none" strike="noStrike">
                          <a:solidFill>
                            <a:schemeClr val="tx1"/>
                          </a:solidFill>
                          <a:effectLst/>
                          <a:latin typeface="+mn-lt"/>
                        </a:rPr>
                        <a:t>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Jharkhand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178.88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97921385"/>
                  </a:ext>
                </a:extLst>
              </a:tr>
              <a:tr h="195186">
                <a:tc>
                  <a:txBody>
                    <a:bodyPr/>
                    <a:lstStyle/>
                    <a:p>
                      <a:pPr algn="ctr" fontAlgn="ctr"/>
                      <a:r>
                        <a:rPr lang="en-IN" sz="1400" u="none" strike="noStrike">
                          <a:solidFill>
                            <a:schemeClr val="tx1"/>
                          </a:solidFill>
                          <a:effectLst/>
                          <a:latin typeface="+mn-lt"/>
                        </a:rPr>
                        <a:t>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Assam</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372472530"/>
                  </a:ext>
                </a:extLst>
              </a:tr>
              <a:tr h="195186">
                <a:tc>
                  <a:txBody>
                    <a:bodyPr/>
                    <a:lstStyle/>
                    <a:p>
                      <a:pPr algn="ctr" fontAlgn="ctr"/>
                      <a:r>
                        <a:rPr lang="en-IN" sz="1400" u="none" strike="noStrike" dirty="0">
                          <a:solidFill>
                            <a:schemeClr val="tx1"/>
                          </a:solidFill>
                          <a:effectLst/>
                          <a:latin typeface="+mn-lt"/>
                        </a:rPr>
                        <a:t>10</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Telangana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122.51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2.13</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145630404"/>
                  </a:ext>
                </a:extLst>
              </a:tr>
              <a:tr h="195186">
                <a:tc>
                  <a:txBody>
                    <a:bodyPr/>
                    <a:lstStyle/>
                    <a:p>
                      <a:pPr algn="ctr" fontAlgn="ctr"/>
                      <a:r>
                        <a:rPr lang="en-IN" sz="1400" u="none" strike="noStrike">
                          <a:solidFill>
                            <a:schemeClr val="tx1"/>
                          </a:solidFill>
                          <a:effectLst/>
                          <a:latin typeface="+mn-lt"/>
                        </a:rPr>
                        <a:t>11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Uttar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111.85</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96676846"/>
                  </a:ext>
                </a:extLst>
              </a:tr>
              <a:tr h="195186">
                <a:tc>
                  <a:txBody>
                    <a:bodyPr/>
                    <a:lstStyle/>
                    <a:p>
                      <a:pPr algn="ctr" fontAlgn="ctr"/>
                      <a:r>
                        <a:rPr lang="en-IN" sz="1400" u="none" strike="noStrike">
                          <a:solidFill>
                            <a:schemeClr val="tx1"/>
                          </a:solidFill>
                          <a:effectLst/>
                          <a:latin typeface="+mn-lt"/>
                        </a:rPr>
                        <a:t>12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Kerala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106.61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1.86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45618074"/>
                  </a:ext>
                </a:extLst>
              </a:tr>
              <a:tr h="195186">
                <a:tc>
                  <a:txBody>
                    <a:bodyPr/>
                    <a:lstStyle/>
                    <a:p>
                      <a:pPr algn="ctr" fontAlgn="ctr"/>
                      <a:r>
                        <a:rPr lang="en-IN" sz="1400" u="none" strike="noStrike">
                          <a:solidFill>
                            <a:schemeClr val="tx1"/>
                          </a:solidFill>
                          <a:effectLst/>
                          <a:latin typeface="+mn-lt"/>
                        </a:rPr>
                        <a:t>13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Orissa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100.58</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32536399"/>
                  </a:ext>
                </a:extLst>
              </a:tr>
              <a:tr h="195186">
                <a:tc>
                  <a:txBody>
                    <a:bodyPr/>
                    <a:lstStyle/>
                    <a:p>
                      <a:pPr algn="ctr" fontAlgn="ctr"/>
                      <a:r>
                        <a:rPr lang="en-IN" sz="1400" u="none" strike="noStrike">
                          <a:solidFill>
                            <a:schemeClr val="tx1"/>
                          </a:solidFill>
                          <a:effectLst/>
                          <a:latin typeface="+mn-lt"/>
                        </a:rPr>
                        <a:t>14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Bihar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95.84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1.67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352834235"/>
                  </a:ext>
                </a:extLst>
              </a:tr>
              <a:tr h="195186">
                <a:tc>
                  <a:txBody>
                    <a:bodyPr/>
                    <a:lstStyle/>
                    <a:p>
                      <a:pPr algn="ctr" fontAlgn="ctr"/>
                      <a:r>
                        <a:rPr lang="en-IN" sz="1400" u="none" strike="noStrike">
                          <a:solidFill>
                            <a:schemeClr val="tx1"/>
                          </a:solidFill>
                          <a:effectLst/>
                          <a:latin typeface="+mn-lt"/>
                        </a:rPr>
                        <a:t>15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Tripura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32.13</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253419195"/>
                  </a:ext>
                </a:extLst>
              </a:tr>
              <a:tr h="195186">
                <a:tc>
                  <a:txBody>
                    <a:bodyPr/>
                    <a:lstStyle/>
                    <a:p>
                      <a:pPr algn="ctr" fontAlgn="ctr"/>
                      <a:r>
                        <a:rPr lang="en-IN" sz="1400" u="none" strike="noStrike">
                          <a:solidFill>
                            <a:schemeClr val="tx1"/>
                          </a:solidFill>
                          <a:effectLst/>
                          <a:latin typeface="+mn-lt"/>
                        </a:rPr>
                        <a:t>16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Mizoram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440756777"/>
                  </a:ext>
                </a:extLst>
              </a:tr>
              <a:tr h="195186">
                <a:tc>
                  <a:txBody>
                    <a:bodyPr/>
                    <a:lstStyle/>
                    <a:p>
                      <a:pPr algn="ctr" fontAlgn="ctr"/>
                      <a:r>
                        <a:rPr lang="en-IN" sz="1400" u="none" strike="noStrike">
                          <a:solidFill>
                            <a:schemeClr val="tx1"/>
                          </a:solidFill>
                          <a:effectLst/>
                          <a:latin typeface="+mn-lt"/>
                        </a:rPr>
                        <a:t>17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Tamil Nadu</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13.64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0.24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4030624541"/>
                  </a:ext>
                </a:extLst>
              </a:tr>
              <a:tr h="195186">
                <a:tc>
                  <a:txBody>
                    <a:bodyPr/>
                    <a:lstStyle/>
                    <a:p>
                      <a:pPr algn="ctr" fontAlgn="ctr"/>
                      <a:r>
                        <a:rPr lang="en-IN" sz="1400" u="none" strike="noStrike">
                          <a:solidFill>
                            <a:schemeClr val="tx1"/>
                          </a:solidFill>
                          <a:effectLst/>
                          <a:latin typeface="+mn-lt"/>
                        </a:rPr>
                        <a:t>18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Nagaland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11.49</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32576420"/>
                  </a:ext>
                </a:extLst>
              </a:tr>
              <a:tr h="195186">
                <a:tc>
                  <a:txBody>
                    <a:bodyPr/>
                    <a:lstStyle/>
                    <a:p>
                      <a:pPr algn="ctr" fontAlgn="ctr"/>
                      <a:r>
                        <a:rPr lang="en-IN" sz="1400" u="none" strike="noStrike">
                          <a:solidFill>
                            <a:schemeClr val="tx1"/>
                          </a:solidFill>
                          <a:effectLst/>
                          <a:latin typeface="+mn-lt"/>
                        </a:rPr>
                        <a:t>19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Rajasthan</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207853629"/>
                  </a:ext>
                </a:extLst>
              </a:tr>
              <a:tr h="195186">
                <a:tc>
                  <a:txBody>
                    <a:bodyPr/>
                    <a:lstStyle/>
                    <a:p>
                      <a:pPr algn="ctr" fontAlgn="ctr"/>
                      <a:r>
                        <a:rPr lang="en-IN" sz="1400" u="none" strike="noStrike">
                          <a:solidFill>
                            <a:schemeClr val="tx1"/>
                          </a:solidFill>
                          <a:effectLst/>
                          <a:latin typeface="+mn-lt"/>
                        </a:rPr>
                        <a:t>20</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Meghalaya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6.98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579847750"/>
                  </a:ext>
                </a:extLst>
              </a:tr>
              <a:tr h="195186">
                <a:tc>
                  <a:txBody>
                    <a:bodyPr/>
                    <a:lstStyle/>
                    <a:p>
                      <a:pPr algn="ctr" fontAlgn="ctr"/>
                      <a:r>
                        <a:rPr lang="en-IN" sz="1400" u="none" strike="noStrike">
                          <a:solidFill>
                            <a:schemeClr val="tx1"/>
                          </a:solidFill>
                          <a:effectLst/>
                          <a:latin typeface="+mn-lt"/>
                        </a:rPr>
                        <a:t>21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Manipur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0.07</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100025714"/>
                  </a:ext>
                </a:extLst>
              </a:tr>
              <a:tr h="195186">
                <a:tc>
                  <a:txBody>
                    <a:bodyPr/>
                    <a:lstStyle/>
                    <a:p>
                      <a:pPr algn="ctr" fontAlgn="ctr"/>
                      <a:r>
                        <a:rPr lang="en-IN" sz="1400" u="none" strike="noStrike">
                          <a:solidFill>
                            <a:schemeClr val="tx1"/>
                          </a:solidFill>
                          <a:effectLst/>
                          <a:latin typeface="+mn-lt"/>
                        </a:rPr>
                        <a:t>22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Arunachal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0.06</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988209907"/>
                  </a:ext>
                </a:extLst>
              </a:tr>
              <a:tr h="195186">
                <a:tc>
                  <a:txBody>
                    <a:bodyPr/>
                    <a:lstStyle/>
                    <a:p>
                      <a:pPr algn="ctr" fontAlgn="ctr"/>
                      <a:r>
                        <a:rPr lang="en-IN" sz="1400" u="none" strike="noStrike">
                          <a:solidFill>
                            <a:schemeClr val="tx1"/>
                          </a:solidFill>
                          <a:effectLst/>
                          <a:latin typeface="+mn-lt"/>
                        </a:rPr>
                        <a:t>23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Sikkim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0.03</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654017328"/>
                  </a:ext>
                </a:extLst>
              </a:tr>
              <a:tr h="195186">
                <a:tc>
                  <a:txBody>
                    <a:bodyPr/>
                    <a:lstStyle/>
                    <a:p>
                      <a:pPr algn="ctr" fontAlgn="ctr"/>
                      <a:r>
                        <a:rPr lang="en-IN" sz="1400" u="none" strike="noStrike">
                          <a:solidFill>
                            <a:schemeClr val="tx1"/>
                          </a:solidFill>
                          <a:effectLst/>
                          <a:latin typeface="+mn-lt"/>
                        </a:rPr>
                        <a:t>24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Himachal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409726412"/>
                  </a:ext>
                </a:extLst>
              </a:tr>
              <a:tr h="195186">
                <a:tc>
                  <a:txBody>
                    <a:bodyPr/>
                    <a:lstStyle/>
                    <a:p>
                      <a:pPr algn="ctr" fontAlgn="ctr"/>
                      <a:r>
                        <a:rPr lang="en-IN" sz="1400" u="none" strike="noStrike">
                          <a:solidFill>
                            <a:schemeClr val="tx1"/>
                          </a:solidFill>
                          <a:effectLst/>
                          <a:latin typeface="+mn-lt"/>
                        </a:rPr>
                        <a:t>25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Others</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0.05</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2855871"/>
                  </a:ext>
                </a:extLst>
              </a:tr>
              <a:tr h="195186">
                <a:tc>
                  <a:txBody>
                    <a:bodyPr/>
                    <a:lstStyle/>
                    <a:p>
                      <a:pPr algn="ctr" fontAlgn="ctr"/>
                      <a:r>
                        <a:rPr lang="en-IN" sz="1400" u="none" strike="noStrike">
                          <a:solidFill>
                            <a:schemeClr val="tx1"/>
                          </a:solidFill>
                          <a:effectLst/>
                          <a:latin typeface="+mn-lt"/>
                        </a:rPr>
                        <a:t> </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Total</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5,744.26</a:t>
                      </a:r>
                      <a:endParaRPr lang="en-IN" sz="1400" b="1" i="0" u="none" strike="noStrike" dirty="0">
                        <a:solidFill>
                          <a:schemeClr val="tx1"/>
                        </a:solidFill>
                        <a:effectLst/>
                        <a:latin typeface="+mn-lt"/>
                      </a:endParaRPr>
                    </a:p>
                  </a:txBody>
                  <a:tcPr marL="6715" marR="6715" marT="6715" marB="0" anchor="ctr"/>
                </a:tc>
                <a:tc>
                  <a:txBody>
                    <a:bodyPr/>
                    <a:lstStyle/>
                    <a:p>
                      <a:pPr algn="ctr" fontAlgn="b"/>
                      <a:r>
                        <a:rPr lang="en-IN" sz="1400" u="none" strike="noStrike" dirty="0">
                          <a:solidFill>
                            <a:schemeClr val="tx1"/>
                          </a:solidFill>
                          <a:effectLst/>
                          <a:latin typeface="+mn-lt"/>
                        </a:rPr>
                        <a:t> </a:t>
                      </a:r>
                      <a:endParaRPr lang="en-IN" sz="1400" b="0" i="0" u="none" strike="noStrike" dirty="0">
                        <a:solidFill>
                          <a:schemeClr val="tx1"/>
                        </a:solidFill>
                        <a:effectLst/>
                        <a:latin typeface="+mn-lt"/>
                      </a:endParaRPr>
                    </a:p>
                  </a:txBody>
                  <a:tcPr marL="6715" marR="6715" marT="6715" marB="0" anchor="b"/>
                </a:tc>
                <a:extLst>
                  <a:ext uri="{0D108BD9-81ED-4DB2-BD59-A6C34878D82A}">
                    <a16:rowId xmlns:a16="http://schemas.microsoft.com/office/drawing/2014/main" val="1928671382"/>
                  </a:ext>
                </a:extLst>
              </a:tr>
            </a:tbl>
          </a:graphicData>
        </a:graphic>
      </p:graphicFrame>
      <p:graphicFrame>
        <p:nvGraphicFramePr>
          <p:cNvPr id="7" name="Table 6">
            <a:extLst>
              <a:ext uri="{FF2B5EF4-FFF2-40B4-BE49-F238E27FC236}">
                <a16:creationId xmlns:a16="http://schemas.microsoft.com/office/drawing/2014/main" id="{E93E80FA-1C78-9DA1-0B45-E9149B25B339}"/>
              </a:ext>
            </a:extLst>
          </p:cNvPr>
          <p:cNvGraphicFramePr>
            <a:graphicFrameLocks noGrp="1"/>
          </p:cNvGraphicFramePr>
          <p:nvPr/>
        </p:nvGraphicFramePr>
        <p:xfrm>
          <a:off x="7173798" y="6339840"/>
          <a:ext cx="3036216" cy="518160"/>
        </p:xfrm>
        <a:graphic>
          <a:graphicData uri="http://schemas.openxmlformats.org/drawingml/2006/table">
            <a:tbl>
              <a:tblPr/>
              <a:tblGrid>
                <a:gridCol w="3036216">
                  <a:extLst>
                    <a:ext uri="{9D8B030D-6E8A-4147-A177-3AD203B41FA5}">
                      <a16:colId xmlns:a16="http://schemas.microsoft.com/office/drawing/2014/main" val="1041815257"/>
                    </a:ext>
                  </a:extLst>
                </a:gridCol>
              </a:tblGrid>
              <a:tr h="0">
                <a:tc>
                  <a:txBody>
                    <a:bodyPr/>
                    <a:lstStyle/>
                    <a:p>
                      <a:pPr algn="l"/>
                      <a:r>
                        <a:rPr lang="en-IN" sz="1100" b="1"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Source: National Horticulture Board (NHB)</a:t>
                      </a:r>
                      <a:endParaRPr lang="en-IN" sz="1100" b="1" u="none" strike="noStrike" dirty="0">
                        <a:solidFill>
                          <a:schemeClr val="tx1"/>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549972207"/>
                  </a:ext>
                </a:extLst>
              </a:tr>
              <a:tr h="0">
                <a:tc>
                  <a:txBody>
                    <a:bodyPr/>
                    <a:lstStyle/>
                    <a:p>
                      <a:pPr algn="l"/>
                      <a:r>
                        <a:rPr lang="en-IN" sz="1100" b="1" u="none" strike="noStrike" dirty="0">
                          <a:solidFill>
                            <a:schemeClr val="tx1"/>
                          </a:solidFill>
                          <a:effectLst/>
                          <a:latin typeface="Arial" panose="020B0604020202020204" pitchFamily="34" charset="0"/>
                        </a:rPr>
                        <a:t>*2021-22 ( 1st Adv. Estimate)</a:t>
                      </a:r>
                    </a:p>
                  </a:txBody>
                  <a:tcPr anchor="ctr">
                    <a:lnL>
                      <a:noFill/>
                    </a:lnL>
                    <a:lnR>
                      <a:noFill/>
                    </a:lnR>
                    <a:lnT>
                      <a:noFill/>
                    </a:lnT>
                    <a:lnB>
                      <a:noFill/>
                    </a:lnB>
                    <a:solidFill>
                      <a:srgbClr val="FFFFFF"/>
                    </a:solidFill>
                  </a:tcPr>
                </a:tc>
                <a:extLst>
                  <a:ext uri="{0D108BD9-81ED-4DB2-BD59-A6C34878D82A}">
                    <a16:rowId xmlns:a16="http://schemas.microsoft.com/office/drawing/2014/main" val="2776743408"/>
                  </a:ext>
                </a:extLst>
              </a:tr>
            </a:tbl>
          </a:graphicData>
        </a:graphic>
      </p:graphicFrame>
      <mc:AlternateContent xmlns:mc="http://schemas.openxmlformats.org/markup-compatibility/2006" xmlns:cx4="http://schemas.microsoft.com/office/drawing/2016/5/10/chartex">
        <mc:Choice Requires="cx4">
          <p:graphicFrame>
            <p:nvGraphicFramePr>
              <p:cNvPr id="9" name="Chart 8">
                <a:extLst>
                  <a:ext uri="{FF2B5EF4-FFF2-40B4-BE49-F238E27FC236}">
                    <a16:creationId xmlns:a16="http://schemas.microsoft.com/office/drawing/2014/main" id="{14272C0B-1885-9141-BADE-C88F11430F41}"/>
                  </a:ext>
                </a:extLst>
              </p:cNvPr>
              <p:cNvGraphicFramePr/>
              <p:nvPr/>
            </p:nvGraphicFramePr>
            <p:xfrm>
              <a:off x="160256" y="953707"/>
              <a:ext cx="6796725" cy="545656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14272C0B-1885-9141-BADE-C88F11430F41}"/>
                  </a:ext>
                </a:extLst>
              </p:cNvPr>
              <p:cNvPicPr>
                <a:picLocks noGrp="1" noRot="1" noChangeAspect="1" noMove="1" noResize="1" noEditPoints="1" noAdjustHandles="1" noChangeArrowheads="1" noChangeShapeType="1"/>
              </p:cNvPicPr>
              <p:nvPr/>
            </p:nvPicPr>
            <p:blipFill>
              <a:blip r:embed="rId5"/>
              <a:stretch>
                <a:fillRect/>
              </a:stretch>
            </p:blipFill>
            <p:spPr>
              <a:xfrm>
                <a:off x="160256" y="953707"/>
                <a:ext cx="6796725" cy="5456563"/>
              </a:xfrm>
              <a:prstGeom prst="rect">
                <a:avLst/>
              </a:prstGeom>
            </p:spPr>
          </p:pic>
        </mc:Fallback>
      </mc:AlternateContent>
      <p:graphicFrame>
        <p:nvGraphicFramePr>
          <p:cNvPr id="2" name="Table 1">
            <a:extLst>
              <a:ext uri="{FF2B5EF4-FFF2-40B4-BE49-F238E27FC236}">
                <a16:creationId xmlns:a16="http://schemas.microsoft.com/office/drawing/2014/main" id="{770C9F4D-E525-4216-A877-1186FE265925}"/>
              </a:ext>
            </a:extLst>
          </p:cNvPr>
          <p:cNvGraphicFramePr>
            <a:graphicFrameLocks noGrp="1"/>
          </p:cNvGraphicFramePr>
          <p:nvPr>
            <p:extLst>
              <p:ext uri="{D42A27DB-BD31-4B8C-83A1-F6EECF244321}">
                <p14:modId xmlns:p14="http://schemas.microsoft.com/office/powerpoint/2010/main" val="4068037258"/>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6</a:t>
                      </a:r>
                    </a:p>
                  </a:txBody>
                  <a:tcPr anchor="ctr"/>
                </a:tc>
                <a:extLst>
                  <a:ext uri="{0D108BD9-81ED-4DB2-BD59-A6C34878D82A}">
                    <a16:rowId xmlns:a16="http://schemas.microsoft.com/office/drawing/2014/main" val="3169812624"/>
                  </a:ext>
                </a:extLst>
              </a:tr>
            </a:tbl>
          </a:graphicData>
        </a:graphic>
      </p:graphicFrame>
      <p:sp>
        <p:nvSpPr>
          <p:cNvPr id="8" name="TextBox 7">
            <a:extLst>
              <a:ext uri="{FF2B5EF4-FFF2-40B4-BE49-F238E27FC236}">
                <a16:creationId xmlns:a16="http://schemas.microsoft.com/office/drawing/2014/main" id="{E5CEBDAE-2545-D4B8-CBC1-971D04C0B7A7}"/>
              </a:ext>
            </a:extLst>
          </p:cNvPr>
          <p:cNvSpPr txBox="1"/>
          <p:nvPr/>
        </p:nvSpPr>
        <p:spPr>
          <a:xfrm>
            <a:off x="359113" y="277042"/>
            <a:ext cx="1183288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4274443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26755-9B45-5CB6-5283-979C70407143}"/>
              </a:ext>
            </a:extLst>
          </p:cNvPr>
          <p:cNvSpPr txBox="1"/>
          <p:nvPr/>
        </p:nvSpPr>
        <p:spPr>
          <a:xfrm>
            <a:off x="424206" y="1278976"/>
            <a:ext cx="6985263" cy="461665"/>
          </a:xfrm>
          <a:prstGeom prst="rect">
            <a:avLst/>
          </a:prstGeom>
          <a:noFill/>
        </p:spPr>
        <p:txBody>
          <a:bodyPr wrap="square" rtlCol="0">
            <a:spAutoFit/>
          </a:bodyPr>
          <a:lstStyle/>
          <a:p>
            <a:r>
              <a:rPr lang="en-IN" sz="2400" b="1" u="sng" dirty="0">
                <a:solidFill>
                  <a:schemeClr val="accent1"/>
                </a:solidFill>
              </a:rPr>
              <a:t>Most Commonly found Diseases in Papaya Fruit</a:t>
            </a:r>
          </a:p>
        </p:txBody>
      </p:sp>
      <p:sp>
        <p:nvSpPr>
          <p:cNvPr id="3" name="TextBox 2">
            <a:extLst>
              <a:ext uri="{FF2B5EF4-FFF2-40B4-BE49-F238E27FC236}">
                <a16:creationId xmlns:a16="http://schemas.microsoft.com/office/drawing/2014/main" id="{CFA1AA73-B098-547F-FAE2-CB9D51B28EB1}"/>
              </a:ext>
            </a:extLst>
          </p:cNvPr>
          <p:cNvSpPr txBox="1"/>
          <p:nvPr/>
        </p:nvSpPr>
        <p:spPr>
          <a:xfrm>
            <a:off x="559182" y="2001839"/>
            <a:ext cx="1796800" cy="369332"/>
          </a:xfrm>
          <a:prstGeom prst="rect">
            <a:avLst/>
          </a:prstGeom>
          <a:noFill/>
        </p:spPr>
        <p:txBody>
          <a:bodyPr wrap="square" rtlCol="0">
            <a:spAutoFit/>
          </a:bodyPr>
          <a:lstStyle/>
          <a:p>
            <a:pPr algn="ctr"/>
            <a:r>
              <a:rPr lang="en-IN" b="1" dirty="0"/>
              <a:t>Anthracnose</a:t>
            </a:r>
          </a:p>
        </p:txBody>
      </p:sp>
      <p:pic>
        <p:nvPicPr>
          <p:cNvPr id="5" name="Picture 4">
            <a:extLst>
              <a:ext uri="{FF2B5EF4-FFF2-40B4-BE49-F238E27FC236}">
                <a16:creationId xmlns:a16="http://schemas.microsoft.com/office/drawing/2014/main" id="{453E8442-D478-9E1F-F7B2-69BE0B7CA0BA}"/>
              </a:ext>
            </a:extLst>
          </p:cNvPr>
          <p:cNvPicPr>
            <a:picLocks noChangeAspect="1"/>
          </p:cNvPicPr>
          <p:nvPr/>
        </p:nvPicPr>
        <p:blipFill>
          <a:blip r:embed="rId2"/>
          <a:stretch>
            <a:fillRect/>
          </a:stretch>
        </p:blipFill>
        <p:spPr>
          <a:xfrm>
            <a:off x="559182" y="2410113"/>
            <a:ext cx="1809946" cy="2407105"/>
          </a:xfrm>
          <a:prstGeom prst="rect">
            <a:avLst/>
          </a:prstGeom>
        </p:spPr>
      </p:pic>
      <p:pic>
        <p:nvPicPr>
          <p:cNvPr id="7" name="Picture 6">
            <a:extLst>
              <a:ext uri="{FF2B5EF4-FFF2-40B4-BE49-F238E27FC236}">
                <a16:creationId xmlns:a16="http://schemas.microsoft.com/office/drawing/2014/main" id="{D516D8A4-C000-B8B2-1DE7-A31E1F3C9353}"/>
              </a:ext>
            </a:extLst>
          </p:cNvPr>
          <p:cNvPicPr>
            <a:picLocks noChangeAspect="1"/>
          </p:cNvPicPr>
          <p:nvPr/>
        </p:nvPicPr>
        <p:blipFill>
          <a:blip r:embed="rId3"/>
          <a:stretch>
            <a:fillRect/>
          </a:stretch>
        </p:blipFill>
        <p:spPr>
          <a:xfrm>
            <a:off x="4809068" y="2410113"/>
            <a:ext cx="1674253" cy="2456825"/>
          </a:xfrm>
          <a:prstGeom prst="rect">
            <a:avLst/>
          </a:prstGeom>
        </p:spPr>
      </p:pic>
      <p:pic>
        <p:nvPicPr>
          <p:cNvPr id="9" name="Picture 8">
            <a:extLst>
              <a:ext uri="{FF2B5EF4-FFF2-40B4-BE49-F238E27FC236}">
                <a16:creationId xmlns:a16="http://schemas.microsoft.com/office/drawing/2014/main" id="{FF250ABC-73B8-A9EC-D58B-26742F9C19BE}"/>
              </a:ext>
            </a:extLst>
          </p:cNvPr>
          <p:cNvPicPr>
            <a:picLocks noChangeAspect="1"/>
          </p:cNvPicPr>
          <p:nvPr/>
        </p:nvPicPr>
        <p:blipFill>
          <a:blip r:embed="rId4"/>
          <a:stretch>
            <a:fillRect/>
          </a:stretch>
        </p:blipFill>
        <p:spPr>
          <a:xfrm>
            <a:off x="7023349" y="3875560"/>
            <a:ext cx="1792424" cy="2456825"/>
          </a:xfrm>
          <a:prstGeom prst="rect">
            <a:avLst/>
          </a:prstGeom>
        </p:spPr>
      </p:pic>
      <p:pic>
        <p:nvPicPr>
          <p:cNvPr id="11" name="Picture 10">
            <a:extLst>
              <a:ext uri="{FF2B5EF4-FFF2-40B4-BE49-F238E27FC236}">
                <a16:creationId xmlns:a16="http://schemas.microsoft.com/office/drawing/2014/main" id="{7A82EB89-FEC2-81BC-8E36-98695B6DD6C6}"/>
              </a:ext>
            </a:extLst>
          </p:cNvPr>
          <p:cNvPicPr>
            <a:picLocks noChangeAspect="1"/>
          </p:cNvPicPr>
          <p:nvPr/>
        </p:nvPicPr>
        <p:blipFill>
          <a:blip r:embed="rId5"/>
          <a:stretch>
            <a:fillRect/>
          </a:stretch>
        </p:blipFill>
        <p:spPr>
          <a:xfrm>
            <a:off x="9605852" y="2410113"/>
            <a:ext cx="1513258" cy="2458416"/>
          </a:xfrm>
          <a:prstGeom prst="rect">
            <a:avLst/>
          </a:prstGeom>
        </p:spPr>
      </p:pic>
      <p:pic>
        <p:nvPicPr>
          <p:cNvPr id="13" name="Picture 12">
            <a:extLst>
              <a:ext uri="{FF2B5EF4-FFF2-40B4-BE49-F238E27FC236}">
                <a16:creationId xmlns:a16="http://schemas.microsoft.com/office/drawing/2014/main" id="{31E0F98F-CBE3-267B-10C0-18A9DEFDB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886" y="3875559"/>
            <a:ext cx="1792424" cy="2456825"/>
          </a:xfrm>
          <a:prstGeom prst="rect">
            <a:avLst/>
          </a:prstGeom>
        </p:spPr>
      </p:pic>
      <p:sp>
        <p:nvSpPr>
          <p:cNvPr id="16" name="TextBox 15">
            <a:extLst>
              <a:ext uri="{FF2B5EF4-FFF2-40B4-BE49-F238E27FC236}">
                <a16:creationId xmlns:a16="http://schemas.microsoft.com/office/drawing/2014/main" id="{AB70DCC4-B7CE-A693-DDD2-28869F71AE99}"/>
              </a:ext>
            </a:extLst>
          </p:cNvPr>
          <p:cNvSpPr txBox="1"/>
          <p:nvPr/>
        </p:nvSpPr>
        <p:spPr>
          <a:xfrm>
            <a:off x="4543258" y="2001839"/>
            <a:ext cx="2205872" cy="369332"/>
          </a:xfrm>
          <a:prstGeom prst="rect">
            <a:avLst/>
          </a:prstGeom>
          <a:noFill/>
        </p:spPr>
        <p:txBody>
          <a:bodyPr wrap="square" rtlCol="0">
            <a:spAutoFit/>
          </a:bodyPr>
          <a:lstStyle/>
          <a:p>
            <a:r>
              <a:rPr lang="en-IN" b="1" dirty="0"/>
              <a:t>Phytophthora Blight</a:t>
            </a:r>
          </a:p>
        </p:txBody>
      </p:sp>
      <p:sp>
        <p:nvSpPr>
          <p:cNvPr id="17" name="TextBox 16">
            <a:extLst>
              <a:ext uri="{FF2B5EF4-FFF2-40B4-BE49-F238E27FC236}">
                <a16:creationId xmlns:a16="http://schemas.microsoft.com/office/drawing/2014/main" id="{62B7967F-F505-DCF1-E42A-B98C3AD2E937}"/>
              </a:ext>
            </a:extLst>
          </p:cNvPr>
          <p:cNvSpPr txBox="1"/>
          <p:nvPr/>
        </p:nvSpPr>
        <p:spPr>
          <a:xfrm>
            <a:off x="7023349" y="3264579"/>
            <a:ext cx="1784353" cy="646331"/>
          </a:xfrm>
          <a:prstGeom prst="rect">
            <a:avLst/>
          </a:prstGeom>
          <a:noFill/>
        </p:spPr>
        <p:txBody>
          <a:bodyPr wrap="square" rtlCol="0">
            <a:spAutoFit/>
          </a:bodyPr>
          <a:lstStyle/>
          <a:p>
            <a:pPr algn="ctr"/>
            <a:r>
              <a:rPr lang="en-IN" b="1" dirty="0"/>
              <a:t>Brown Spot or Chocolate Spot</a:t>
            </a:r>
          </a:p>
        </p:txBody>
      </p:sp>
      <p:sp>
        <p:nvSpPr>
          <p:cNvPr id="18" name="TextBox 17">
            <a:extLst>
              <a:ext uri="{FF2B5EF4-FFF2-40B4-BE49-F238E27FC236}">
                <a16:creationId xmlns:a16="http://schemas.microsoft.com/office/drawing/2014/main" id="{AF39592A-60F4-22AE-E311-932E5CF78789}"/>
              </a:ext>
            </a:extLst>
          </p:cNvPr>
          <p:cNvSpPr txBox="1"/>
          <p:nvPr/>
        </p:nvSpPr>
        <p:spPr>
          <a:xfrm>
            <a:off x="2692886" y="3445497"/>
            <a:ext cx="1792424" cy="369332"/>
          </a:xfrm>
          <a:prstGeom prst="rect">
            <a:avLst/>
          </a:prstGeom>
          <a:noFill/>
        </p:spPr>
        <p:txBody>
          <a:bodyPr wrap="square" rtlCol="0">
            <a:spAutoFit/>
          </a:bodyPr>
          <a:lstStyle/>
          <a:p>
            <a:pPr algn="ctr"/>
            <a:r>
              <a:rPr lang="en-IN" b="1" dirty="0"/>
              <a:t>Black Spot</a:t>
            </a:r>
          </a:p>
        </p:txBody>
      </p:sp>
      <p:sp>
        <p:nvSpPr>
          <p:cNvPr id="19" name="TextBox 18">
            <a:extLst>
              <a:ext uri="{FF2B5EF4-FFF2-40B4-BE49-F238E27FC236}">
                <a16:creationId xmlns:a16="http://schemas.microsoft.com/office/drawing/2014/main" id="{64755928-62AD-3155-F782-0F6A86CF6C19}"/>
              </a:ext>
            </a:extLst>
          </p:cNvPr>
          <p:cNvSpPr txBox="1"/>
          <p:nvPr/>
        </p:nvSpPr>
        <p:spPr>
          <a:xfrm>
            <a:off x="9605852" y="2001839"/>
            <a:ext cx="1513258" cy="369332"/>
          </a:xfrm>
          <a:prstGeom prst="rect">
            <a:avLst/>
          </a:prstGeom>
          <a:noFill/>
        </p:spPr>
        <p:txBody>
          <a:bodyPr wrap="square" rtlCol="0">
            <a:spAutoFit/>
          </a:bodyPr>
          <a:lstStyle/>
          <a:p>
            <a:pPr algn="ctr"/>
            <a:r>
              <a:rPr lang="en-IN" b="1" dirty="0"/>
              <a:t>Stick Diseases</a:t>
            </a:r>
          </a:p>
        </p:txBody>
      </p:sp>
      <p:graphicFrame>
        <p:nvGraphicFramePr>
          <p:cNvPr id="4" name="Table 3">
            <a:extLst>
              <a:ext uri="{FF2B5EF4-FFF2-40B4-BE49-F238E27FC236}">
                <a16:creationId xmlns:a16="http://schemas.microsoft.com/office/drawing/2014/main" id="{D6D08E0B-64AE-CB15-AE30-8F26933F2CE4}"/>
              </a:ext>
            </a:extLst>
          </p:cNvPr>
          <p:cNvGraphicFramePr>
            <a:graphicFrameLocks noGrp="1"/>
          </p:cNvGraphicFramePr>
          <p:nvPr>
            <p:extLst>
              <p:ext uri="{D42A27DB-BD31-4B8C-83A1-F6EECF244321}">
                <p14:modId xmlns:p14="http://schemas.microsoft.com/office/powerpoint/2010/main" val="873577833"/>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7</a:t>
                      </a:r>
                    </a:p>
                  </a:txBody>
                  <a:tcPr anchor="ctr"/>
                </a:tc>
                <a:extLst>
                  <a:ext uri="{0D108BD9-81ED-4DB2-BD59-A6C34878D82A}">
                    <a16:rowId xmlns:a16="http://schemas.microsoft.com/office/drawing/2014/main" val="3169812624"/>
                  </a:ext>
                </a:extLst>
              </a:tr>
            </a:tbl>
          </a:graphicData>
        </a:graphic>
      </p:graphicFrame>
      <p:sp>
        <p:nvSpPr>
          <p:cNvPr id="6" name="TextBox 5">
            <a:extLst>
              <a:ext uri="{FF2B5EF4-FFF2-40B4-BE49-F238E27FC236}">
                <a16:creationId xmlns:a16="http://schemas.microsoft.com/office/drawing/2014/main" id="{41775871-DD9F-F7F1-964C-1FB7CC592351}"/>
              </a:ext>
            </a:extLst>
          </p:cNvPr>
          <p:cNvSpPr txBox="1"/>
          <p:nvPr/>
        </p:nvSpPr>
        <p:spPr>
          <a:xfrm>
            <a:off x="424206" y="345319"/>
            <a:ext cx="1140539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3464544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53573-A8E9-9CDA-D554-0F077598367B}"/>
              </a:ext>
            </a:extLst>
          </p:cNvPr>
          <p:cNvSpPr txBox="1"/>
          <p:nvPr/>
        </p:nvSpPr>
        <p:spPr>
          <a:xfrm>
            <a:off x="689727" y="396055"/>
            <a:ext cx="11502273" cy="769441"/>
          </a:xfrm>
          <a:prstGeom prst="rect">
            <a:avLst/>
          </a:prstGeom>
          <a:noFill/>
        </p:spPr>
        <p:txBody>
          <a:bodyPr wrap="square">
            <a:spAutoFit/>
          </a:bodyPr>
          <a:lstStyle/>
          <a:p>
            <a:r>
              <a:rPr lang="en-IN" sz="4400" b="1" dirty="0"/>
              <a:t>Introduction</a:t>
            </a:r>
          </a:p>
        </p:txBody>
      </p:sp>
      <p:sp>
        <p:nvSpPr>
          <p:cNvPr id="4" name="TextBox 3">
            <a:extLst>
              <a:ext uri="{FF2B5EF4-FFF2-40B4-BE49-F238E27FC236}">
                <a16:creationId xmlns:a16="http://schemas.microsoft.com/office/drawing/2014/main" id="{9519D37C-9AA1-FA27-2F96-9EFCF649E269}"/>
              </a:ext>
            </a:extLst>
          </p:cNvPr>
          <p:cNvSpPr txBox="1"/>
          <p:nvPr/>
        </p:nvSpPr>
        <p:spPr>
          <a:xfrm>
            <a:off x="689727" y="1459230"/>
            <a:ext cx="3902151" cy="1969770"/>
          </a:xfrm>
          <a:prstGeom prst="rect">
            <a:avLst/>
          </a:prstGeom>
          <a:noFill/>
        </p:spPr>
        <p:txBody>
          <a:bodyPr wrap="square">
            <a:spAutoFit/>
          </a:bodyPr>
          <a:lstStyle/>
          <a:p>
            <a:pPr algn="just"/>
            <a:r>
              <a:rPr lang="en-IN" sz="2400" b="1" dirty="0"/>
              <a:t>Dataset</a:t>
            </a:r>
          </a:p>
          <a:p>
            <a:pPr algn="just"/>
            <a:endParaRPr lang="en-IN" sz="2400" b="1" dirty="0"/>
          </a:p>
          <a:p>
            <a:pPr algn="just"/>
            <a:r>
              <a:rPr lang="en-IN" sz="2000" dirty="0"/>
              <a:t>Total – 5100 images</a:t>
            </a:r>
            <a:endParaRPr lang="en-IN" sz="2400" dirty="0"/>
          </a:p>
          <a:p>
            <a:pPr marL="342900" indent="-342900" algn="just">
              <a:buFont typeface="Wingdings" panose="05000000000000000000" pitchFamily="2" charset="2"/>
              <a:buChar char="Ø"/>
            </a:pPr>
            <a:r>
              <a:rPr lang="en-IN" dirty="0"/>
              <a:t>Training – 3900 images</a:t>
            </a:r>
          </a:p>
          <a:p>
            <a:pPr marL="342900" indent="-342900" algn="just">
              <a:buFont typeface="Wingdings" panose="05000000000000000000" pitchFamily="2" charset="2"/>
              <a:buChar char="Ø"/>
            </a:pPr>
            <a:r>
              <a:rPr lang="en-IN" dirty="0"/>
              <a:t>Testing – 1200 images</a:t>
            </a:r>
          </a:p>
          <a:p>
            <a:pPr algn="just"/>
            <a:endParaRPr lang="en-IN" sz="1800" dirty="0"/>
          </a:p>
        </p:txBody>
      </p:sp>
      <p:sp>
        <p:nvSpPr>
          <p:cNvPr id="5" name="Slide Number Placeholder 6">
            <a:extLst>
              <a:ext uri="{FF2B5EF4-FFF2-40B4-BE49-F238E27FC236}">
                <a16:creationId xmlns:a16="http://schemas.microsoft.com/office/drawing/2014/main" id="{8A02E4DB-98FF-A32C-2309-B9C980E0674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8</a:t>
            </a:fld>
            <a:endParaRPr lang="en-IN" sz="1600" dirty="0">
              <a:solidFill>
                <a:schemeClr val="tx1"/>
              </a:solidFill>
            </a:endParaRPr>
          </a:p>
        </p:txBody>
      </p:sp>
      <p:graphicFrame>
        <p:nvGraphicFramePr>
          <p:cNvPr id="6" name="Table 5">
            <a:extLst>
              <a:ext uri="{FF2B5EF4-FFF2-40B4-BE49-F238E27FC236}">
                <a16:creationId xmlns:a16="http://schemas.microsoft.com/office/drawing/2014/main" id="{78DF6C3C-A027-80B2-BED1-B1AB23B4C2EB}"/>
              </a:ext>
            </a:extLst>
          </p:cNvPr>
          <p:cNvGraphicFramePr>
            <a:graphicFrameLocks noGrp="1"/>
          </p:cNvGraphicFramePr>
          <p:nvPr>
            <p:extLst>
              <p:ext uri="{D42A27DB-BD31-4B8C-83A1-F6EECF244321}">
                <p14:modId xmlns:p14="http://schemas.microsoft.com/office/powerpoint/2010/main" val="3294391091"/>
              </p:ext>
            </p:extLst>
          </p:nvPr>
        </p:nvGraphicFramePr>
        <p:xfrm>
          <a:off x="840388" y="3310652"/>
          <a:ext cx="6287771" cy="2966720"/>
        </p:xfrm>
        <a:graphic>
          <a:graphicData uri="http://schemas.openxmlformats.org/drawingml/2006/table">
            <a:tbl>
              <a:tblPr firstRow="1" bandRow="1">
                <a:tableStyleId>{00A15C55-8517-42AA-B614-E9B94910E393}</a:tableStyleId>
              </a:tblPr>
              <a:tblGrid>
                <a:gridCol w="2145094">
                  <a:extLst>
                    <a:ext uri="{9D8B030D-6E8A-4147-A177-3AD203B41FA5}">
                      <a16:colId xmlns:a16="http://schemas.microsoft.com/office/drawing/2014/main" val="2894400861"/>
                    </a:ext>
                  </a:extLst>
                </a:gridCol>
                <a:gridCol w="1768348">
                  <a:extLst>
                    <a:ext uri="{9D8B030D-6E8A-4147-A177-3AD203B41FA5}">
                      <a16:colId xmlns:a16="http://schemas.microsoft.com/office/drawing/2014/main" val="1220572961"/>
                    </a:ext>
                  </a:extLst>
                </a:gridCol>
                <a:gridCol w="1675511">
                  <a:extLst>
                    <a:ext uri="{9D8B030D-6E8A-4147-A177-3AD203B41FA5}">
                      <a16:colId xmlns:a16="http://schemas.microsoft.com/office/drawing/2014/main" val="142794630"/>
                    </a:ext>
                  </a:extLst>
                </a:gridCol>
                <a:gridCol w="698818">
                  <a:extLst>
                    <a:ext uri="{9D8B030D-6E8A-4147-A177-3AD203B41FA5}">
                      <a16:colId xmlns:a16="http://schemas.microsoft.com/office/drawing/2014/main" val="2480692016"/>
                    </a:ext>
                  </a:extLst>
                </a:gridCol>
              </a:tblGrid>
              <a:tr h="370840">
                <a:tc>
                  <a:txBody>
                    <a:bodyPr/>
                    <a:lstStyle/>
                    <a:p>
                      <a:pPr algn="ctr"/>
                      <a:endParaRPr lang="en-IN" sz="1800" dirty="0">
                        <a:solidFill>
                          <a:schemeClr val="tx1"/>
                        </a:solidFill>
                      </a:endParaRPr>
                    </a:p>
                  </a:txBody>
                  <a:tcPr/>
                </a:tc>
                <a:tc>
                  <a:txBody>
                    <a:bodyPr/>
                    <a:lstStyle/>
                    <a:p>
                      <a:pPr algn="ctr"/>
                      <a:r>
                        <a:rPr lang="en-IN" sz="1800" dirty="0">
                          <a:solidFill>
                            <a:schemeClr val="tx1"/>
                          </a:solidFill>
                        </a:rPr>
                        <a:t>Training Dataset</a:t>
                      </a:r>
                    </a:p>
                  </a:txBody>
                  <a:tcPr/>
                </a:tc>
                <a:tc>
                  <a:txBody>
                    <a:bodyPr/>
                    <a:lstStyle/>
                    <a:p>
                      <a:pPr algn="ctr"/>
                      <a:r>
                        <a:rPr lang="en-IN" sz="1800" dirty="0">
                          <a:solidFill>
                            <a:schemeClr val="tx1"/>
                          </a:solidFill>
                        </a:rPr>
                        <a:t>Testing Dataset</a:t>
                      </a:r>
                    </a:p>
                  </a:txBody>
                  <a:tcPr/>
                </a:tc>
                <a:tc>
                  <a:txBody>
                    <a:bodyPr/>
                    <a:lstStyle/>
                    <a:p>
                      <a:pPr algn="ctr"/>
                      <a:r>
                        <a:rPr lang="en-IN" sz="1800" dirty="0">
                          <a:solidFill>
                            <a:schemeClr val="tx1"/>
                          </a:solidFill>
                        </a:rPr>
                        <a:t>Total</a:t>
                      </a:r>
                    </a:p>
                  </a:txBody>
                  <a:tcPr/>
                </a:tc>
                <a:extLst>
                  <a:ext uri="{0D108BD9-81ED-4DB2-BD59-A6C34878D82A}">
                    <a16:rowId xmlns:a16="http://schemas.microsoft.com/office/drawing/2014/main" val="1038980216"/>
                  </a:ext>
                </a:extLst>
              </a:tr>
              <a:tr h="370840">
                <a:tc>
                  <a:txBody>
                    <a:bodyPr/>
                    <a:lstStyle/>
                    <a:p>
                      <a:r>
                        <a:rPr lang="en-IN" sz="1800" dirty="0">
                          <a:solidFill>
                            <a:schemeClr val="tx1"/>
                          </a:solidFill>
                        </a:rPr>
                        <a:t>Healthy Fruit</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2528880384"/>
                  </a:ext>
                </a:extLst>
              </a:tr>
              <a:tr h="370840">
                <a:tc>
                  <a:txBody>
                    <a:bodyPr/>
                    <a:lstStyle/>
                    <a:p>
                      <a:r>
                        <a:rPr lang="en-IN" sz="1800" dirty="0">
                          <a:solidFill>
                            <a:schemeClr val="tx1"/>
                          </a:solidFill>
                        </a:rPr>
                        <a:t>Anthracnose</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357077138"/>
                  </a:ext>
                </a:extLst>
              </a:tr>
              <a:tr h="370840">
                <a:tc>
                  <a:txBody>
                    <a:bodyPr/>
                    <a:lstStyle/>
                    <a:p>
                      <a:r>
                        <a:rPr lang="en-IN" sz="1800" dirty="0">
                          <a:solidFill>
                            <a:schemeClr val="tx1"/>
                          </a:solidFill>
                        </a:rPr>
                        <a:t>Phytophthora Blight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854663720"/>
                  </a:ext>
                </a:extLst>
              </a:tr>
              <a:tr h="370840">
                <a:tc>
                  <a:txBody>
                    <a:bodyPr/>
                    <a:lstStyle/>
                    <a:p>
                      <a:r>
                        <a:rPr lang="en-IN" sz="1800" dirty="0">
                          <a:solidFill>
                            <a:schemeClr val="tx1"/>
                          </a:solidFill>
                        </a:rPr>
                        <a:t>Black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709625650"/>
                  </a:ext>
                </a:extLst>
              </a:tr>
              <a:tr h="370840">
                <a:tc>
                  <a:txBody>
                    <a:bodyPr/>
                    <a:lstStyle/>
                    <a:p>
                      <a:r>
                        <a:rPr lang="en-IN" sz="1800" dirty="0">
                          <a:solidFill>
                            <a:schemeClr val="tx1"/>
                          </a:solidFill>
                        </a:rPr>
                        <a:t>Brown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73639314"/>
                  </a:ext>
                </a:extLst>
              </a:tr>
              <a:tr h="370840">
                <a:tc>
                  <a:txBody>
                    <a:bodyPr/>
                    <a:lstStyle/>
                    <a:p>
                      <a:r>
                        <a:rPr lang="en-IN" sz="1800" dirty="0">
                          <a:solidFill>
                            <a:schemeClr val="tx1"/>
                          </a:solidFill>
                        </a:rPr>
                        <a:t>Others</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200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461272664"/>
                  </a:ext>
                </a:extLst>
              </a:tr>
              <a:tr h="370840">
                <a:tc>
                  <a:txBody>
                    <a:bodyPr/>
                    <a:lstStyle/>
                    <a:p>
                      <a:r>
                        <a:rPr lang="en-IN" sz="1800" b="1" dirty="0">
                          <a:solidFill>
                            <a:schemeClr val="tx1"/>
                          </a:solidFill>
                        </a:rPr>
                        <a:t>Total</a:t>
                      </a:r>
                    </a:p>
                  </a:txBody>
                  <a:tcPr/>
                </a:tc>
                <a:tc>
                  <a:txBody>
                    <a:bodyPr/>
                    <a:lstStyle/>
                    <a:p>
                      <a:pPr algn="ctr"/>
                      <a:r>
                        <a:rPr lang="en-IN" sz="1800" b="1" dirty="0">
                          <a:solidFill>
                            <a:schemeClr val="tx1"/>
                          </a:solidFill>
                        </a:rPr>
                        <a:t>3900</a:t>
                      </a:r>
                    </a:p>
                  </a:txBody>
                  <a:tcPr/>
                </a:tc>
                <a:tc>
                  <a:txBody>
                    <a:bodyPr/>
                    <a:lstStyle/>
                    <a:p>
                      <a:pPr algn="ctr"/>
                      <a:r>
                        <a:rPr lang="en-IN" sz="1800" b="1" dirty="0">
                          <a:solidFill>
                            <a:schemeClr val="tx1"/>
                          </a:solidFill>
                        </a:rPr>
                        <a:t>1200</a:t>
                      </a:r>
                    </a:p>
                  </a:txBody>
                  <a:tcPr/>
                </a:tc>
                <a:tc>
                  <a:txBody>
                    <a:bodyPr/>
                    <a:lstStyle/>
                    <a:p>
                      <a:pPr algn="ctr"/>
                      <a:r>
                        <a:rPr lang="en-IN" sz="1800" b="1" dirty="0">
                          <a:solidFill>
                            <a:schemeClr val="tx1"/>
                          </a:solidFill>
                        </a:rPr>
                        <a:t>5100</a:t>
                      </a:r>
                    </a:p>
                  </a:txBody>
                  <a:tcPr/>
                </a:tc>
                <a:extLst>
                  <a:ext uri="{0D108BD9-81ED-4DB2-BD59-A6C34878D82A}">
                    <a16:rowId xmlns:a16="http://schemas.microsoft.com/office/drawing/2014/main" val="50119720"/>
                  </a:ext>
                </a:extLst>
              </a:tr>
            </a:tbl>
          </a:graphicData>
        </a:graphic>
      </p:graphicFrame>
    </p:spTree>
    <p:extLst>
      <p:ext uri="{BB962C8B-B14F-4D97-AF65-F5344CB8AC3E}">
        <p14:creationId xmlns:p14="http://schemas.microsoft.com/office/powerpoint/2010/main" val="2678221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5087B-B859-03DE-471E-56EDE079F9B9}"/>
              </a:ext>
            </a:extLst>
          </p:cNvPr>
          <p:cNvSpPr txBox="1"/>
          <p:nvPr/>
        </p:nvSpPr>
        <p:spPr>
          <a:xfrm>
            <a:off x="859408" y="476864"/>
            <a:ext cx="11332592" cy="769441"/>
          </a:xfrm>
          <a:prstGeom prst="rect">
            <a:avLst/>
          </a:prstGeom>
          <a:noFill/>
        </p:spPr>
        <p:txBody>
          <a:bodyPr wrap="square">
            <a:spAutoFit/>
          </a:bodyPr>
          <a:lstStyle/>
          <a:p>
            <a:r>
              <a:rPr lang="en-IN" sz="4400" b="1" dirty="0"/>
              <a:t>Literature Review</a:t>
            </a:r>
          </a:p>
        </p:txBody>
      </p:sp>
      <p:graphicFrame>
        <p:nvGraphicFramePr>
          <p:cNvPr id="2" name="Table 1">
            <a:extLst>
              <a:ext uri="{FF2B5EF4-FFF2-40B4-BE49-F238E27FC236}">
                <a16:creationId xmlns:a16="http://schemas.microsoft.com/office/drawing/2014/main" id="{FF2F7250-958B-EA3D-CA63-188D1FCF6754}"/>
              </a:ext>
            </a:extLst>
          </p:cNvPr>
          <p:cNvGraphicFramePr>
            <a:graphicFrameLocks noGrp="1"/>
          </p:cNvGraphicFramePr>
          <p:nvPr>
            <p:extLst>
              <p:ext uri="{D42A27DB-BD31-4B8C-83A1-F6EECF244321}">
                <p14:modId xmlns:p14="http://schemas.microsoft.com/office/powerpoint/2010/main" val="247888305"/>
              </p:ext>
            </p:extLst>
          </p:nvPr>
        </p:nvGraphicFramePr>
        <p:xfrm>
          <a:off x="841341" y="1514540"/>
          <a:ext cx="10509318" cy="4965873"/>
        </p:xfrm>
        <a:graphic>
          <a:graphicData uri="http://schemas.openxmlformats.org/drawingml/2006/table">
            <a:tbl>
              <a:tblPr/>
              <a:tblGrid>
                <a:gridCol w="1751553">
                  <a:extLst>
                    <a:ext uri="{9D8B030D-6E8A-4147-A177-3AD203B41FA5}">
                      <a16:colId xmlns:a16="http://schemas.microsoft.com/office/drawing/2014/main" val="2209631838"/>
                    </a:ext>
                  </a:extLst>
                </a:gridCol>
                <a:gridCol w="1751553">
                  <a:extLst>
                    <a:ext uri="{9D8B030D-6E8A-4147-A177-3AD203B41FA5}">
                      <a16:colId xmlns:a16="http://schemas.microsoft.com/office/drawing/2014/main" val="10112064"/>
                    </a:ext>
                  </a:extLst>
                </a:gridCol>
                <a:gridCol w="1751553">
                  <a:extLst>
                    <a:ext uri="{9D8B030D-6E8A-4147-A177-3AD203B41FA5}">
                      <a16:colId xmlns:a16="http://schemas.microsoft.com/office/drawing/2014/main" val="1225285127"/>
                    </a:ext>
                  </a:extLst>
                </a:gridCol>
                <a:gridCol w="1751553">
                  <a:extLst>
                    <a:ext uri="{9D8B030D-6E8A-4147-A177-3AD203B41FA5}">
                      <a16:colId xmlns:a16="http://schemas.microsoft.com/office/drawing/2014/main" val="524128311"/>
                    </a:ext>
                  </a:extLst>
                </a:gridCol>
                <a:gridCol w="1751553">
                  <a:extLst>
                    <a:ext uri="{9D8B030D-6E8A-4147-A177-3AD203B41FA5}">
                      <a16:colId xmlns:a16="http://schemas.microsoft.com/office/drawing/2014/main" val="690405034"/>
                    </a:ext>
                  </a:extLst>
                </a:gridCol>
                <a:gridCol w="1751553">
                  <a:extLst>
                    <a:ext uri="{9D8B030D-6E8A-4147-A177-3AD203B41FA5}">
                      <a16:colId xmlns:a16="http://schemas.microsoft.com/office/drawing/2014/main" val="1102263008"/>
                    </a:ext>
                  </a:extLst>
                </a:gridCol>
              </a:tblGrid>
              <a:tr h="610760">
                <a:tc>
                  <a:txBody>
                    <a:bodyPr/>
                    <a:lstStyle/>
                    <a:p>
                      <a:pPr algn="ctr" rtl="0" fontAlgn="b"/>
                      <a:r>
                        <a:rPr lang="en-IN" b="1" dirty="0"/>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70956640"/>
                  </a:ext>
                </a:extLst>
              </a:tr>
              <a:tr h="2431349">
                <a:tc>
                  <a:txBody>
                    <a:bodyPr/>
                    <a:lstStyle/>
                    <a:p>
                      <a:pPr algn="ctr" rtl="0" fontAlgn="b"/>
                      <a:r>
                        <a:rPr lang="en-IN" sz="1800" dirty="0">
                          <a:effectLst/>
                        </a:rPr>
                        <a:t>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IEEE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Yolo-Papaya: A Papaya Fruit Disease Detector and Classifier Using CNNs and Convolutional Block Attention Modules [1]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YoloV7 detector with convolutional block attention module (CBAM)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 and not used balanced dataset.</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832909"/>
                  </a:ext>
                </a:extLst>
              </a:tr>
              <a:tr h="1824486">
                <a:tc>
                  <a:txBody>
                    <a:bodyPr/>
                    <a:lstStyle/>
                    <a:p>
                      <a:pPr algn="ctr" rtl="0" fontAlgn="b"/>
                      <a:r>
                        <a:rPr lang="en-IN" sz="1800" dirty="0">
                          <a:effectLst/>
                        </a:rPr>
                        <a:t>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2019</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Papaya Fruit Disease Detection Using a Hybrid Approach of Deep Learning and Machine Learning [2]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Convolutional Neural Network (CNN) and 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63360"/>
                  </a:ext>
                </a:extLst>
              </a:tr>
            </a:tbl>
          </a:graphicData>
        </a:graphic>
      </p:graphicFrame>
      <p:sp>
        <p:nvSpPr>
          <p:cNvPr id="7" name="Slide Number Placeholder 6">
            <a:extLst>
              <a:ext uri="{FF2B5EF4-FFF2-40B4-BE49-F238E27FC236}">
                <a16:creationId xmlns:a16="http://schemas.microsoft.com/office/drawing/2014/main" id="{80493D78-0261-A371-4F5E-C0A896DA51C0}"/>
              </a:ext>
            </a:extLst>
          </p:cNvPr>
          <p:cNvSpPr txBox="1">
            <a:spLocks/>
          </p:cNvSpPr>
          <p:nvPr/>
        </p:nvSpPr>
        <p:spPr>
          <a:xfrm>
            <a:off x="9006526" y="6381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9</a:t>
            </a:fld>
            <a:endParaRPr lang="en-IN" sz="1600" dirty="0">
              <a:solidFill>
                <a:schemeClr val="tx1"/>
              </a:solidFill>
            </a:endParaRPr>
          </a:p>
        </p:txBody>
      </p:sp>
    </p:spTree>
    <p:extLst>
      <p:ext uri="{BB962C8B-B14F-4D97-AF65-F5344CB8AC3E}">
        <p14:creationId xmlns:p14="http://schemas.microsoft.com/office/powerpoint/2010/main" val="3395723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2598</TotalTime>
  <Words>1821</Words>
  <Application>Microsoft Office PowerPoint</Application>
  <PresentationFormat>Widescreen</PresentationFormat>
  <Paragraphs>446</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TIRKEY</dc:creator>
  <cp:lastModifiedBy>ABHISHEK TIRKEY</cp:lastModifiedBy>
  <cp:revision>80</cp:revision>
  <dcterms:created xsi:type="dcterms:W3CDTF">2023-09-21T18:31:40Z</dcterms:created>
  <dcterms:modified xsi:type="dcterms:W3CDTF">2024-05-01T18:38:02Z</dcterms:modified>
</cp:coreProperties>
</file>